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Override1.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8" r:id="rId1"/>
    <p:sldMasterId id="2147484189" r:id="rId2"/>
  </p:sldMasterIdLst>
  <p:notesMasterIdLst>
    <p:notesMasterId r:id="rId86"/>
  </p:notesMasterIdLst>
  <p:sldIdLst>
    <p:sldId id="256" r:id="rId3"/>
    <p:sldId id="260" r:id="rId4"/>
    <p:sldId id="261" r:id="rId5"/>
    <p:sldId id="262" r:id="rId6"/>
    <p:sldId id="264" r:id="rId7"/>
    <p:sldId id="311" r:id="rId8"/>
    <p:sldId id="265" r:id="rId9"/>
    <p:sldId id="296" r:id="rId10"/>
    <p:sldId id="263" r:id="rId11"/>
    <p:sldId id="295" r:id="rId12"/>
    <p:sldId id="273" r:id="rId13"/>
    <p:sldId id="310" r:id="rId14"/>
    <p:sldId id="274" r:id="rId15"/>
    <p:sldId id="266" r:id="rId16"/>
    <p:sldId id="297" r:id="rId17"/>
    <p:sldId id="312" r:id="rId18"/>
    <p:sldId id="270" r:id="rId19"/>
    <p:sldId id="271" r:id="rId20"/>
    <p:sldId id="269" r:id="rId21"/>
    <p:sldId id="268" r:id="rId22"/>
    <p:sldId id="272" r:id="rId23"/>
    <p:sldId id="318" r:id="rId24"/>
    <p:sldId id="275" r:id="rId25"/>
    <p:sldId id="294" r:id="rId26"/>
    <p:sldId id="276" r:id="rId27"/>
    <p:sldId id="277" r:id="rId28"/>
    <p:sldId id="278" r:id="rId29"/>
    <p:sldId id="293" r:id="rId30"/>
    <p:sldId id="292" r:id="rId31"/>
    <p:sldId id="279" r:id="rId32"/>
    <p:sldId id="280" r:id="rId33"/>
    <p:sldId id="319" r:id="rId34"/>
    <p:sldId id="284" r:id="rId35"/>
    <p:sldId id="281" r:id="rId36"/>
    <p:sldId id="282" r:id="rId37"/>
    <p:sldId id="283" r:id="rId38"/>
    <p:sldId id="313" r:id="rId39"/>
    <p:sldId id="314" r:id="rId40"/>
    <p:sldId id="315" r:id="rId41"/>
    <p:sldId id="316" r:id="rId42"/>
    <p:sldId id="317" r:id="rId43"/>
    <p:sldId id="285" r:id="rId44"/>
    <p:sldId id="309" r:id="rId45"/>
    <p:sldId id="286" r:id="rId46"/>
    <p:sldId id="287" r:id="rId47"/>
    <p:sldId id="308" r:id="rId48"/>
    <p:sldId id="288" r:id="rId49"/>
    <p:sldId id="289" r:id="rId50"/>
    <p:sldId id="290" r:id="rId51"/>
    <p:sldId id="291" r:id="rId52"/>
    <p:sldId id="298" r:id="rId53"/>
    <p:sldId id="299" r:id="rId54"/>
    <p:sldId id="300" r:id="rId55"/>
    <p:sldId id="301" r:id="rId56"/>
    <p:sldId id="302" r:id="rId57"/>
    <p:sldId id="303" r:id="rId58"/>
    <p:sldId id="304" r:id="rId59"/>
    <p:sldId id="305" r:id="rId60"/>
    <p:sldId id="306" r:id="rId61"/>
    <p:sldId id="321" r:id="rId62"/>
    <p:sldId id="331" r:id="rId63"/>
    <p:sldId id="332" r:id="rId64"/>
    <p:sldId id="333" r:id="rId65"/>
    <p:sldId id="335" r:id="rId66"/>
    <p:sldId id="4551" r:id="rId67"/>
    <p:sldId id="2147309838" r:id="rId68"/>
    <p:sldId id="2147309839" r:id="rId69"/>
    <p:sldId id="2147309841" r:id="rId70"/>
    <p:sldId id="2147309849" r:id="rId71"/>
    <p:sldId id="2147309845" r:id="rId72"/>
    <p:sldId id="2147309846" r:id="rId73"/>
    <p:sldId id="2147309848" r:id="rId74"/>
    <p:sldId id="355" r:id="rId75"/>
    <p:sldId id="491" r:id="rId76"/>
    <p:sldId id="492" r:id="rId77"/>
    <p:sldId id="2147309843" r:id="rId78"/>
    <p:sldId id="2147309850" r:id="rId79"/>
    <p:sldId id="2147309842" r:id="rId80"/>
    <p:sldId id="2147309840" r:id="rId81"/>
    <p:sldId id="2147309853" r:id="rId82"/>
    <p:sldId id="2147309854" r:id="rId83"/>
    <p:sldId id="2147309851" r:id="rId84"/>
    <p:sldId id="214730985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AD0890-BFBE-3041-89D9-A8AF01A36CC0}">
          <p14:sldIdLst>
            <p14:sldId id="256"/>
          </p14:sldIdLst>
        </p14:section>
        <p14:section name="Intro to CM" id="{3FE3183F-7013-FF4D-B8AC-4EC93A2672FE}">
          <p14:sldIdLst>
            <p14:sldId id="260"/>
            <p14:sldId id="261"/>
            <p14:sldId id="262"/>
          </p14:sldIdLst>
        </p14:section>
        <p14:section name="Intro to Ansible" id="{A3769DB9-5078-124C-9C5E-05F7E735BF37}">
          <p14:sldIdLst>
            <p14:sldId id="264"/>
            <p14:sldId id="311"/>
            <p14:sldId id="265"/>
            <p14:sldId id="296"/>
            <p14:sldId id="263"/>
            <p14:sldId id="295"/>
          </p14:sldIdLst>
        </p14:section>
        <p14:section name="Installation" id="{4112089B-8D6D-B843-9C82-54044FD5EA51}">
          <p14:sldIdLst>
            <p14:sldId id="273"/>
            <p14:sldId id="310"/>
            <p14:sldId id="274"/>
          </p14:sldIdLst>
        </p14:section>
        <p14:section name="Inventory" id="{CE685A42-6F54-2D4D-BF0D-89BDFD809ED4}">
          <p14:sldIdLst>
            <p14:sldId id="266"/>
            <p14:sldId id="297"/>
            <p14:sldId id="312"/>
            <p14:sldId id="270"/>
            <p14:sldId id="271"/>
            <p14:sldId id="269"/>
            <p14:sldId id="268"/>
            <p14:sldId id="272"/>
            <p14:sldId id="318"/>
          </p14:sldIdLst>
        </p14:section>
        <p14:section name="AdHoc" id="{2CBB2851-0983-E34E-9F04-9E0FF8999FD6}">
          <p14:sldIdLst>
            <p14:sldId id="275"/>
            <p14:sldId id="294"/>
            <p14:sldId id="276"/>
            <p14:sldId id="277"/>
          </p14:sldIdLst>
        </p14:section>
        <p14:section name="Playbooks" id="{83A5FDF6-84D1-2043-88E3-2F21C8915F3A}">
          <p14:sldIdLst>
            <p14:sldId id="278"/>
            <p14:sldId id="293"/>
            <p14:sldId id="292"/>
            <p14:sldId id="279"/>
            <p14:sldId id="280"/>
            <p14:sldId id="319"/>
            <p14:sldId id="284"/>
            <p14:sldId id="281"/>
            <p14:sldId id="282"/>
            <p14:sldId id="283"/>
          </p14:sldIdLst>
        </p14:section>
        <p14:section name="Ansible Roles" id="{25CDC5C0-C5D2-4BD1-A876-10D90DA77BCE}">
          <p14:sldIdLst>
            <p14:sldId id="313"/>
            <p14:sldId id="314"/>
            <p14:sldId id="315"/>
            <p14:sldId id="316"/>
            <p14:sldId id="317"/>
          </p14:sldIdLst>
        </p14:section>
        <p14:section name="Ansible config file" id="{88E54CD6-A6CC-1341-9391-26B847B6DFDE}">
          <p14:sldIdLst>
            <p14:sldId id="285"/>
            <p14:sldId id="309"/>
            <p14:sldId id="286"/>
            <p14:sldId id="287"/>
            <p14:sldId id="308"/>
          </p14:sldIdLst>
        </p14:section>
        <p14:section name="Ansible Vault" id="{D15899A4-3FAB-5041-AAD1-4FA19DFD106C}">
          <p14:sldIdLst>
            <p14:sldId id="288"/>
            <p14:sldId id="289"/>
            <p14:sldId id="290"/>
            <p14:sldId id="291"/>
          </p14:sldIdLst>
        </p14:section>
        <p14:section name="Task Control" id="{404ECE96-700F-B14A-98C3-4E21822342FD}">
          <p14:sldIdLst>
            <p14:sldId id="298"/>
            <p14:sldId id="299"/>
            <p14:sldId id="300"/>
            <p14:sldId id="301"/>
            <p14:sldId id="302"/>
            <p14:sldId id="303"/>
            <p14:sldId id="304"/>
          </p14:sldIdLst>
        </p14:section>
        <p14:section name="Custom Template" id="{27E70765-9EE3-6A4A-94D3-FBBA97DB2B2F}">
          <p14:sldIdLst>
            <p14:sldId id="305"/>
            <p14:sldId id="306"/>
            <p14:sldId id="321"/>
            <p14:sldId id="331"/>
            <p14:sldId id="332"/>
            <p14:sldId id="333"/>
            <p14:sldId id="335"/>
            <p14:sldId id="4551"/>
            <p14:sldId id="2147309838"/>
            <p14:sldId id="2147309839"/>
            <p14:sldId id="2147309841"/>
            <p14:sldId id="2147309849"/>
            <p14:sldId id="2147309845"/>
            <p14:sldId id="2147309846"/>
            <p14:sldId id="2147309848"/>
            <p14:sldId id="355"/>
            <p14:sldId id="491"/>
            <p14:sldId id="492"/>
            <p14:sldId id="2147309843"/>
            <p14:sldId id="2147309850"/>
            <p14:sldId id="2147309842"/>
            <p14:sldId id="2147309840"/>
            <p14:sldId id="2147309853"/>
            <p14:sldId id="2147309854"/>
            <p14:sldId id="2147309851"/>
            <p14:sldId id="2147309856"/>
          </p14:sldIdLst>
        </p14:section>
        <p14:section name="Customer User Cases" id="{E14DB17A-BF49-4891-8C8C-D21EC4A244B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9" autoAdjust="0"/>
    <p:restoredTop sz="93690" autoAdjust="0"/>
  </p:normalViewPr>
  <p:slideViewPr>
    <p:cSldViewPr snapToGrid="0">
      <p:cViewPr varScale="1">
        <p:scale>
          <a:sx n="145" d="100"/>
          <a:sy n="145" d="100"/>
        </p:scale>
        <p:origin x="672"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C3851-3730-2B42-91E8-25506C5A1AD8}"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9D63-78FD-0549-9549-E465DCBB57E7}" type="slidenum">
              <a:rPr lang="en-US" smtClean="0"/>
              <a:t>‹#›</a:t>
            </a:fld>
            <a:endParaRPr lang="en-US"/>
          </a:p>
        </p:txBody>
      </p:sp>
    </p:spTree>
    <p:extLst>
      <p:ext uri="{BB962C8B-B14F-4D97-AF65-F5344CB8AC3E}">
        <p14:creationId xmlns:p14="http://schemas.microsoft.com/office/powerpoint/2010/main" val="16277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a:t>
            </a:fld>
            <a:endParaRPr lang="en-US"/>
          </a:p>
        </p:txBody>
      </p:sp>
    </p:spTree>
    <p:extLst>
      <p:ext uri="{BB962C8B-B14F-4D97-AF65-F5344CB8AC3E}">
        <p14:creationId xmlns:p14="http://schemas.microsoft.com/office/powerpoint/2010/main" val="3551035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18</a:t>
            </a:fld>
            <a:endParaRPr lang="en-US"/>
          </a:p>
        </p:txBody>
      </p:sp>
    </p:spTree>
    <p:extLst>
      <p:ext uri="{BB962C8B-B14F-4D97-AF65-F5344CB8AC3E}">
        <p14:creationId xmlns:p14="http://schemas.microsoft.com/office/powerpoint/2010/main" val="379266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19</a:t>
            </a:fld>
            <a:endParaRPr lang="en-US"/>
          </a:p>
        </p:txBody>
      </p:sp>
    </p:spTree>
    <p:extLst>
      <p:ext uri="{BB962C8B-B14F-4D97-AF65-F5344CB8AC3E}">
        <p14:creationId xmlns:p14="http://schemas.microsoft.com/office/powerpoint/2010/main" val="255573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20</a:t>
            </a:fld>
            <a:endParaRPr lang="en-US"/>
          </a:p>
        </p:txBody>
      </p:sp>
    </p:spTree>
    <p:extLst>
      <p:ext uri="{BB962C8B-B14F-4D97-AF65-F5344CB8AC3E}">
        <p14:creationId xmlns:p14="http://schemas.microsoft.com/office/powerpoint/2010/main" val="203122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04F6-B6E7-F9FC-A568-8BAEE6DFA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0060-50E3-E395-449F-2A18A84E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387-C8DA-13C0-2B95-066DDACFBA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1D599-0651-9297-033D-8899D1BED180}"/>
              </a:ext>
            </a:extLst>
          </p:cNvPr>
          <p:cNvSpPr>
            <a:spLocks noGrp="1"/>
          </p:cNvSpPr>
          <p:nvPr>
            <p:ph type="sldNum" sz="quarter" idx="5"/>
          </p:nvPr>
        </p:nvSpPr>
        <p:spPr/>
        <p:txBody>
          <a:bodyPr/>
          <a:lstStyle/>
          <a:p>
            <a:fld id="{1A009D63-78FD-0549-9549-E465DCBB57E7}" type="slidenum">
              <a:rPr lang="en-US" smtClean="0"/>
              <a:t>21</a:t>
            </a:fld>
            <a:endParaRPr lang="en-US"/>
          </a:p>
        </p:txBody>
      </p:sp>
    </p:spTree>
    <p:extLst>
      <p:ext uri="{BB962C8B-B14F-4D97-AF65-F5344CB8AC3E}">
        <p14:creationId xmlns:p14="http://schemas.microsoft.com/office/powerpoint/2010/main" val="423533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04F6-B6E7-F9FC-A568-8BAEE6DFA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0060-50E3-E395-449F-2A18A84E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387-C8DA-13C0-2B95-066DDACFBA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1D599-0651-9297-033D-8899D1BED180}"/>
              </a:ext>
            </a:extLst>
          </p:cNvPr>
          <p:cNvSpPr>
            <a:spLocks noGrp="1"/>
          </p:cNvSpPr>
          <p:nvPr>
            <p:ph type="sldNum" sz="quarter" idx="5"/>
          </p:nvPr>
        </p:nvSpPr>
        <p:spPr/>
        <p:txBody>
          <a:bodyPr/>
          <a:lstStyle/>
          <a:p>
            <a:fld id="{1A009D63-78FD-0549-9549-E465DCBB57E7}" type="slidenum">
              <a:rPr lang="en-US" smtClean="0"/>
              <a:t>22</a:t>
            </a:fld>
            <a:endParaRPr lang="en-US"/>
          </a:p>
        </p:txBody>
      </p:sp>
    </p:spTree>
    <p:extLst>
      <p:ext uri="{BB962C8B-B14F-4D97-AF65-F5344CB8AC3E}">
        <p14:creationId xmlns:p14="http://schemas.microsoft.com/office/powerpoint/2010/main" val="417329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23</a:t>
            </a:fld>
            <a:endParaRPr lang="en-US"/>
          </a:p>
        </p:txBody>
      </p:sp>
    </p:spTree>
    <p:extLst>
      <p:ext uri="{BB962C8B-B14F-4D97-AF65-F5344CB8AC3E}">
        <p14:creationId xmlns:p14="http://schemas.microsoft.com/office/powerpoint/2010/main" val="247255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25</a:t>
            </a:fld>
            <a:endParaRPr lang="en-US"/>
          </a:p>
        </p:txBody>
      </p:sp>
    </p:spTree>
    <p:extLst>
      <p:ext uri="{BB962C8B-B14F-4D97-AF65-F5344CB8AC3E}">
        <p14:creationId xmlns:p14="http://schemas.microsoft.com/office/powerpoint/2010/main" val="151462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27</a:t>
            </a:fld>
            <a:endParaRPr lang="en-US"/>
          </a:p>
        </p:txBody>
      </p:sp>
    </p:spTree>
    <p:extLst>
      <p:ext uri="{BB962C8B-B14F-4D97-AF65-F5344CB8AC3E}">
        <p14:creationId xmlns:p14="http://schemas.microsoft.com/office/powerpoint/2010/main" val="179884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30</a:t>
            </a:fld>
            <a:endParaRPr lang="en-US"/>
          </a:p>
        </p:txBody>
      </p:sp>
    </p:spTree>
    <p:extLst>
      <p:ext uri="{BB962C8B-B14F-4D97-AF65-F5344CB8AC3E}">
        <p14:creationId xmlns:p14="http://schemas.microsoft.com/office/powerpoint/2010/main" val="3939885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31</a:t>
            </a:fld>
            <a:endParaRPr lang="en-US"/>
          </a:p>
        </p:txBody>
      </p:sp>
    </p:spTree>
    <p:extLst>
      <p:ext uri="{BB962C8B-B14F-4D97-AF65-F5344CB8AC3E}">
        <p14:creationId xmlns:p14="http://schemas.microsoft.com/office/powerpoint/2010/main" val="15637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4</a:t>
            </a:fld>
            <a:endParaRPr lang="en-US"/>
          </a:p>
        </p:txBody>
      </p:sp>
    </p:spTree>
    <p:extLst>
      <p:ext uri="{BB962C8B-B14F-4D97-AF65-F5344CB8AC3E}">
        <p14:creationId xmlns:p14="http://schemas.microsoft.com/office/powerpoint/2010/main" val="1241211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32</a:t>
            </a:fld>
            <a:endParaRPr lang="en-US"/>
          </a:p>
        </p:txBody>
      </p:sp>
    </p:spTree>
    <p:extLst>
      <p:ext uri="{BB962C8B-B14F-4D97-AF65-F5344CB8AC3E}">
        <p14:creationId xmlns:p14="http://schemas.microsoft.com/office/powerpoint/2010/main" val="346721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33</a:t>
            </a:fld>
            <a:endParaRPr lang="en-US"/>
          </a:p>
        </p:txBody>
      </p:sp>
    </p:spTree>
    <p:extLst>
      <p:ext uri="{BB962C8B-B14F-4D97-AF65-F5344CB8AC3E}">
        <p14:creationId xmlns:p14="http://schemas.microsoft.com/office/powerpoint/2010/main" val="2524290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34</a:t>
            </a:fld>
            <a:endParaRPr lang="en-US"/>
          </a:p>
        </p:txBody>
      </p:sp>
    </p:spTree>
    <p:extLst>
      <p:ext uri="{BB962C8B-B14F-4D97-AF65-F5344CB8AC3E}">
        <p14:creationId xmlns:p14="http://schemas.microsoft.com/office/powerpoint/2010/main" val="88753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35</a:t>
            </a:fld>
            <a:endParaRPr lang="en-US"/>
          </a:p>
        </p:txBody>
      </p:sp>
    </p:spTree>
    <p:extLst>
      <p:ext uri="{BB962C8B-B14F-4D97-AF65-F5344CB8AC3E}">
        <p14:creationId xmlns:p14="http://schemas.microsoft.com/office/powerpoint/2010/main" val="137312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36</a:t>
            </a:fld>
            <a:endParaRPr lang="en-US"/>
          </a:p>
        </p:txBody>
      </p:sp>
    </p:spTree>
    <p:extLst>
      <p:ext uri="{BB962C8B-B14F-4D97-AF65-F5344CB8AC3E}">
        <p14:creationId xmlns:p14="http://schemas.microsoft.com/office/powerpoint/2010/main" val="424550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IN" dirty="0"/>
          </a:p>
        </p:txBody>
      </p:sp>
      <p:sp>
        <p:nvSpPr>
          <p:cNvPr id="4" name="Slide Number Placeholder 3"/>
          <p:cNvSpPr>
            <a:spLocks noGrp="1"/>
          </p:cNvSpPr>
          <p:nvPr>
            <p:ph type="sldNum" sz="quarter" idx="5"/>
          </p:nvPr>
        </p:nvSpPr>
        <p:spPr/>
        <p:txBody>
          <a:bodyPr/>
          <a:lstStyle/>
          <a:p>
            <a:fld id="{1A009D63-78FD-0549-9549-E465DCBB57E7}" type="slidenum">
              <a:rPr lang="en-US" smtClean="0"/>
              <a:t>37</a:t>
            </a:fld>
            <a:endParaRPr lang="en-US"/>
          </a:p>
        </p:txBody>
      </p:sp>
    </p:spTree>
    <p:extLst>
      <p:ext uri="{BB962C8B-B14F-4D97-AF65-F5344CB8AC3E}">
        <p14:creationId xmlns:p14="http://schemas.microsoft.com/office/powerpoint/2010/main" val="3102983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47</a:t>
            </a:fld>
            <a:endParaRPr lang="en-US"/>
          </a:p>
        </p:txBody>
      </p:sp>
    </p:spTree>
    <p:extLst>
      <p:ext uri="{BB962C8B-B14F-4D97-AF65-F5344CB8AC3E}">
        <p14:creationId xmlns:p14="http://schemas.microsoft.com/office/powerpoint/2010/main" val="298893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58</a:t>
            </a:fld>
            <a:endParaRPr lang="en-US"/>
          </a:p>
        </p:txBody>
      </p:sp>
    </p:spTree>
    <p:extLst>
      <p:ext uri="{BB962C8B-B14F-4D97-AF65-F5344CB8AC3E}">
        <p14:creationId xmlns:p14="http://schemas.microsoft.com/office/powerpoint/2010/main" val="1130152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7FE91-267E-7C62-B202-4B6CD22A15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810E-2ED0-CB1E-9B40-3339E2D1C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3D271-AF32-9591-5682-78FCE76CC5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A2C3D9-1A7E-FEA4-B76E-E8C841409695}"/>
              </a:ext>
            </a:extLst>
          </p:cNvPr>
          <p:cNvSpPr>
            <a:spLocks noGrp="1"/>
          </p:cNvSpPr>
          <p:nvPr>
            <p:ph type="sldNum" sz="quarter" idx="5"/>
          </p:nvPr>
        </p:nvSpPr>
        <p:spPr/>
        <p:txBody>
          <a:bodyPr/>
          <a:lstStyle/>
          <a:p>
            <a:fld id="{1A009D63-78FD-0549-9549-E465DCBB57E7}" type="slidenum">
              <a:rPr lang="en-US" smtClean="0"/>
              <a:t>60</a:t>
            </a:fld>
            <a:endParaRPr lang="en-US"/>
          </a:p>
        </p:txBody>
      </p:sp>
    </p:spTree>
    <p:extLst>
      <p:ext uri="{BB962C8B-B14F-4D97-AF65-F5344CB8AC3E}">
        <p14:creationId xmlns:p14="http://schemas.microsoft.com/office/powerpoint/2010/main" val="4277256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E1197-89E9-5154-0405-D707F1D5C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8249D-4214-C809-36DA-4123D70AD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889FD-B180-2CE3-6D05-4D9B1E163B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2CDC16-B637-EC1C-9AD8-6D659C632921}"/>
              </a:ext>
            </a:extLst>
          </p:cNvPr>
          <p:cNvSpPr>
            <a:spLocks noGrp="1"/>
          </p:cNvSpPr>
          <p:nvPr>
            <p:ph type="sldNum" sz="quarter" idx="5"/>
          </p:nvPr>
        </p:nvSpPr>
        <p:spPr/>
        <p:txBody>
          <a:bodyPr/>
          <a:lstStyle/>
          <a:p>
            <a:fld id="{1A009D63-78FD-0549-9549-E465DCBB57E7}" type="slidenum">
              <a:rPr lang="en-US" smtClean="0"/>
              <a:t>61</a:t>
            </a:fld>
            <a:endParaRPr lang="en-US"/>
          </a:p>
        </p:txBody>
      </p:sp>
    </p:spTree>
    <p:extLst>
      <p:ext uri="{BB962C8B-B14F-4D97-AF65-F5344CB8AC3E}">
        <p14:creationId xmlns:p14="http://schemas.microsoft.com/office/powerpoint/2010/main" val="36553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5</a:t>
            </a:fld>
            <a:endParaRPr lang="en-US"/>
          </a:p>
        </p:txBody>
      </p:sp>
    </p:spTree>
    <p:extLst>
      <p:ext uri="{BB962C8B-B14F-4D97-AF65-F5344CB8AC3E}">
        <p14:creationId xmlns:p14="http://schemas.microsoft.com/office/powerpoint/2010/main" val="512688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B0BA-F8A4-F9A3-9C8E-C213C5022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8D54D-4213-D474-C7D9-264BFF141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9CE10-F55E-E18B-ABA4-45577AC6CD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719220-90E5-0AF3-0D95-06D42D9FB8A6}"/>
              </a:ext>
            </a:extLst>
          </p:cNvPr>
          <p:cNvSpPr>
            <a:spLocks noGrp="1"/>
          </p:cNvSpPr>
          <p:nvPr>
            <p:ph type="sldNum" sz="quarter" idx="5"/>
          </p:nvPr>
        </p:nvSpPr>
        <p:spPr/>
        <p:txBody>
          <a:bodyPr/>
          <a:lstStyle/>
          <a:p>
            <a:fld id="{1A009D63-78FD-0549-9549-E465DCBB57E7}" type="slidenum">
              <a:rPr lang="en-US" smtClean="0"/>
              <a:t>62</a:t>
            </a:fld>
            <a:endParaRPr lang="en-US"/>
          </a:p>
        </p:txBody>
      </p:sp>
    </p:spTree>
    <p:extLst>
      <p:ext uri="{BB962C8B-B14F-4D97-AF65-F5344CB8AC3E}">
        <p14:creationId xmlns:p14="http://schemas.microsoft.com/office/powerpoint/2010/main" val="2668911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0B49-278C-A78A-2F13-4E31621CE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0A873-FDD4-F414-C573-5A2BDD0CB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6DC2E-C816-982B-6E48-0879EE2678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FCDBD-123D-B065-3145-0F9847DD6B03}"/>
              </a:ext>
            </a:extLst>
          </p:cNvPr>
          <p:cNvSpPr>
            <a:spLocks noGrp="1"/>
          </p:cNvSpPr>
          <p:nvPr>
            <p:ph type="sldNum" sz="quarter" idx="5"/>
          </p:nvPr>
        </p:nvSpPr>
        <p:spPr/>
        <p:txBody>
          <a:bodyPr/>
          <a:lstStyle/>
          <a:p>
            <a:fld id="{1A009D63-78FD-0549-9549-E465DCBB57E7}" type="slidenum">
              <a:rPr lang="en-US" smtClean="0"/>
              <a:t>63</a:t>
            </a:fld>
            <a:endParaRPr lang="en-US"/>
          </a:p>
        </p:txBody>
      </p:sp>
    </p:spTree>
    <p:extLst>
      <p:ext uri="{BB962C8B-B14F-4D97-AF65-F5344CB8AC3E}">
        <p14:creationId xmlns:p14="http://schemas.microsoft.com/office/powerpoint/2010/main" val="1302674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baseline="0" dirty="0"/>
          </a:p>
        </p:txBody>
      </p:sp>
      <p:sp>
        <p:nvSpPr>
          <p:cNvPr id="4" name="Date Placeholder 3"/>
          <p:cNvSpPr>
            <a:spLocks noGrp="1"/>
          </p:cNvSpPr>
          <p:nvPr>
            <p:ph type="dt" idx="10"/>
          </p:nvPr>
        </p:nvSpPr>
        <p:spPr/>
        <p:txBody>
          <a:bodyPr/>
          <a:lstStyle/>
          <a:p>
            <a:fld id="{1C26C123-1712-6B4A-9EF7-8CCBFD663927}" type="datetime1">
              <a:rPr lang="en-US" smtClean="0"/>
              <a:t>5/28/25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ACC16FB-9D68-C74B-AABD-CDFC2ED74F24}" type="slidenum">
              <a:rPr lang="en-US" smtClean="0"/>
              <a:t>64</a:t>
            </a:fld>
            <a:endParaRPr lang="en-US" dirty="0"/>
          </a:p>
        </p:txBody>
      </p:sp>
    </p:spTree>
    <p:extLst>
      <p:ext uri="{BB962C8B-B14F-4D97-AF65-F5344CB8AC3E}">
        <p14:creationId xmlns:p14="http://schemas.microsoft.com/office/powerpoint/2010/main" val="54768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65</a:t>
            </a:fld>
            <a:endParaRPr lang="en-US"/>
          </a:p>
        </p:txBody>
      </p:sp>
    </p:spTree>
    <p:extLst>
      <p:ext uri="{BB962C8B-B14F-4D97-AF65-F5344CB8AC3E}">
        <p14:creationId xmlns:p14="http://schemas.microsoft.com/office/powerpoint/2010/main" val="2330046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652B2-045C-1DF5-3956-90126F7A1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EE305-5340-DA39-5AB4-EC3208EC8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89E73-E530-FB18-8F99-F167EEECE76C}"/>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09183A8F-AC25-7F98-E913-F34178FF27B7}"/>
              </a:ext>
            </a:extLst>
          </p:cNvPr>
          <p:cNvSpPr>
            <a:spLocks noGrp="1"/>
          </p:cNvSpPr>
          <p:nvPr>
            <p:ph type="sldNum" sz="quarter" idx="5"/>
          </p:nvPr>
        </p:nvSpPr>
        <p:spPr/>
        <p:txBody>
          <a:bodyPr/>
          <a:lstStyle/>
          <a:p>
            <a:fld id="{9EDC5964-3162-43B5-B1EC-63C8D166D7D3}" type="slidenum">
              <a:rPr lang="en-US" smtClean="0"/>
              <a:t>66</a:t>
            </a:fld>
            <a:endParaRPr lang="en-US"/>
          </a:p>
        </p:txBody>
      </p:sp>
    </p:spTree>
    <p:extLst>
      <p:ext uri="{BB962C8B-B14F-4D97-AF65-F5344CB8AC3E}">
        <p14:creationId xmlns:p14="http://schemas.microsoft.com/office/powerpoint/2010/main" val="2519963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0B419-F6B9-D6FC-5F1A-64AC8E5E2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A1990-F693-7136-5655-82F8CD4B6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BF32B-7249-89DB-E773-E964B94E17DC}"/>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D5FEBFE4-AAED-AB84-F160-7BAD3094D3C4}"/>
              </a:ext>
            </a:extLst>
          </p:cNvPr>
          <p:cNvSpPr>
            <a:spLocks noGrp="1"/>
          </p:cNvSpPr>
          <p:nvPr>
            <p:ph type="sldNum" sz="quarter" idx="5"/>
          </p:nvPr>
        </p:nvSpPr>
        <p:spPr/>
        <p:txBody>
          <a:bodyPr/>
          <a:lstStyle/>
          <a:p>
            <a:fld id="{9EDC5964-3162-43B5-B1EC-63C8D166D7D3}" type="slidenum">
              <a:rPr lang="en-US" smtClean="0"/>
              <a:t>67</a:t>
            </a:fld>
            <a:endParaRPr lang="en-US"/>
          </a:p>
        </p:txBody>
      </p:sp>
    </p:spTree>
    <p:extLst>
      <p:ext uri="{BB962C8B-B14F-4D97-AF65-F5344CB8AC3E}">
        <p14:creationId xmlns:p14="http://schemas.microsoft.com/office/powerpoint/2010/main" val="2716497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9991-E129-7F0A-F70D-88706965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F2759-6D55-2EC2-AD23-A8747048F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B1F9A-A99D-B363-6877-B88A0AC23749}"/>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FD37BB2B-7C6F-7303-2A0A-B0F1A1DE66C8}"/>
              </a:ext>
            </a:extLst>
          </p:cNvPr>
          <p:cNvSpPr>
            <a:spLocks noGrp="1"/>
          </p:cNvSpPr>
          <p:nvPr>
            <p:ph type="sldNum" sz="quarter" idx="5"/>
          </p:nvPr>
        </p:nvSpPr>
        <p:spPr/>
        <p:txBody>
          <a:bodyPr/>
          <a:lstStyle/>
          <a:p>
            <a:fld id="{9EDC5964-3162-43B5-B1EC-63C8D166D7D3}" type="slidenum">
              <a:rPr lang="en-US" smtClean="0"/>
              <a:t>68</a:t>
            </a:fld>
            <a:endParaRPr lang="en-US"/>
          </a:p>
        </p:txBody>
      </p:sp>
    </p:spTree>
    <p:extLst>
      <p:ext uri="{BB962C8B-B14F-4D97-AF65-F5344CB8AC3E}">
        <p14:creationId xmlns:p14="http://schemas.microsoft.com/office/powerpoint/2010/main" val="3006463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51316-E80B-F530-BEF9-A880677FA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773AB-58FE-D79D-C977-37C08BB28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694B2-79B6-0568-21D2-689381609BA1}"/>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DA5E6086-8A1D-6400-259E-D4A2B9C0541E}"/>
              </a:ext>
            </a:extLst>
          </p:cNvPr>
          <p:cNvSpPr>
            <a:spLocks noGrp="1"/>
          </p:cNvSpPr>
          <p:nvPr>
            <p:ph type="sldNum" sz="quarter" idx="5"/>
          </p:nvPr>
        </p:nvSpPr>
        <p:spPr/>
        <p:txBody>
          <a:bodyPr/>
          <a:lstStyle/>
          <a:p>
            <a:fld id="{9EDC5964-3162-43B5-B1EC-63C8D166D7D3}" type="slidenum">
              <a:rPr lang="en-US" smtClean="0"/>
              <a:t>69</a:t>
            </a:fld>
            <a:endParaRPr lang="en-US"/>
          </a:p>
        </p:txBody>
      </p:sp>
    </p:spTree>
    <p:extLst>
      <p:ext uri="{BB962C8B-B14F-4D97-AF65-F5344CB8AC3E}">
        <p14:creationId xmlns:p14="http://schemas.microsoft.com/office/powerpoint/2010/main" val="3149103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0337-15E6-0DA8-1559-E34B86EEE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DB17E-414D-67A3-0BC2-76B3D64EA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8518D-314D-D850-6FFB-1962752A2141}"/>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AC545B8D-553A-33EA-CE8A-07F528EE0DBA}"/>
              </a:ext>
            </a:extLst>
          </p:cNvPr>
          <p:cNvSpPr>
            <a:spLocks noGrp="1"/>
          </p:cNvSpPr>
          <p:nvPr>
            <p:ph type="sldNum" sz="quarter" idx="5"/>
          </p:nvPr>
        </p:nvSpPr>
        <p:spPr/>
        <p:txBody>
          <a:bodyPr/>
          <a:lstStyle/>
          <a:p>
            <a:fld id="{9EDC5964-3162-43B5-B1EC-63C8D166D7D3}" type="slidenum">
              <a:rPr lang="en-US" smtClean="0"/>
              <a:t>70</a:t>
            </a:fld>
            <a:endParaRPr lang="en-US"/>
          </a:p>
        </p:txBody>
      </p:sp>
    </p:spTree>
    <p:extLst>
      <p:ext uri="{BB962C8B-B14F-4D97-AF65-F5344CB8AC3E}">
        <p14:creationId xmlns:p14="http://schemas.microsoft.com/office/powerpoint/2010/main" val="785106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4AF7-256D-CAE6-AF53-F1BE4A225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4BD7-F207-F12F-104C-94AA625E0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58BB5-E26F-22BF-02FC-7991FF2771C1}"/>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7CC309A4-84BD-EBB7-B5A3-DF88FC41FC13}"/>
              </a:ext>
            </a:extLst>
          </p:cNvPr>
          <p:cNvSpPr>
            <a:spLocks noGrp="1"/>
          </p:cNvSpPr>
          <p:nvPr>
            <p:ph type="sldNum" sz="quarter" idx="5"/>
          </p:nvPr>
        </p:nvSpPr>
        <p:spPr/>
        <p:txBody>
          <a:bodyPr/>
          <a:lstStyle/>
          <a:p>
            <a:fld id="{9EDC5964-3162-43B5-B1EC-63C8D166D7D3}" type="slidenum">
              <a:rPr lang="en-US" smtClean="0"/>
              <a:t>71</a:t>
            </a:fld>
            <a:endParaRPr lang="en-US"/>
          </a:p>
        </p:txBody>
      </p:sp>
    </p:spTree>
    <p:extLst>
      <p:ext uri="{BB962C8B-B14F-4D97-AF65-F5344CB8AC3E}">
        <p14:creationId xmlns:p14="http://schemas.microsoft.com/office/powerpoint/2010/main" val="426785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7</a:t>
            </a:fld>
            <a:endParaRPr lang="en-US"/>
          </a:p>
        </p:txBody>
      </p:sp>
    </p:spTree>
    <p:extLst>
      <p:ext uri="{BB962C8B-B14F-4D97-AF65-F5344CB8AC3E}">
        <p14:creationId xmlns:p14="http://schemas.microsoft.com/office/powerpoint/2010/main" val="1071761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51533-7659-4A3C-FB53-2F361F8AC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24945-21E1-7547-A8B3-A719859DA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0420F-DCED-17F8-4C16-9ED888879A13}"/>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79408E57-7C9B-A026-EB62-4714EB1405B6}"/>
              </a:ext>
            </a:extLst>
          </p:cNvPr>
          <p:cNvSpPr>
            <a:spLocks noGrp="1"/>
          </p:cNvSpPr>
          <p:nvPr>
            <p:ph type="sldNum" sz="quarter" idx="5"/>
          </p:nvPr>
        </p:nvSpPr>
        <p:spPr/>
        <p:txBody>
          <a:bodyPr/>
          <a:lstStyle/>
          <a:p>
            <a:fld id="{9EDC5964-3162-43B5-B1EC-63C8D166D7D3}" type="slidenum">
              <a:rPr lang="en-US" smtClean="0"/>
              <a:t>72</a:t>
            </a:fld>
            <a:endParaRPr lang="en-US"/>
          </a:p>
        </p:txBody>
      </p:sp>
    </p:spTree>
    <p:extLst>
      <p:ext uri="{BB962C8B-B14F-4D97-AF65-F5344CB8AC3E}">
        <p14:creationId xmlns:p14="http://schemas.microsoft.com/office/powerpoint/2010/main" val="3722059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438592D-ECE4-E44F-A8A4-3C8F4D66982F}" type="datetime1">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C16FB-9D68-C74B-AABD-CDFC2ED74F24}" type="slidenum">
              <a:rPr lang="en-US" smtClean="0"/>
              <a:t>73</a:t>
            </a:fld>
            <a:endParaRPr lang="en-US"/>
          </a:p>
        </p:txBody>
      </p:sp>
    </p:spTree>
    <p:extLst>
      <p:ext uri="{BB962C8B-B14F-4D97-AF65-F5344CB8AC3E}">
        <p14:creationId xmlns:p14="http://schemas.microsoft.com/office/powerpoint/2010/main" val="179784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FB93EBAB-C8BD-AE44-8D11-64BCA20D933A}" type="datetime1">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C16FB-9D68-C74B-AABD-CDFC2ED74F24}" type="slidenum">
              <a:rPr lang="en-US" smtClean="0"/>
              <a:t>74</a:t>
            </a:fld>
            <a:endParaRPr lang="en-US"/>
          </a:p>
        </p:txBody>
      </p:sp>
    </p:spTree>
    <p:extLst>
      <p:ext uri="{BB962C8B-B14F-4D97-AF65-F5344CB8AC3E}">
        <p14:creationId xmlns:p14="http://schemas.microsoft.com/office/powerpoint/2010/main" val="2210227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C16E9C7-DDE7-A647-9436-2EC05F510E20}" type="datetime1">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C16FB-9D68-C74B-AABD-CDFC2ED74F24}" type="slidenum">
              <a:rPr lang="en-US" smtClean="0"/>
              <a:t>75</a:t>
            </a:fld>
            <a:endParaRPr lang="en-US"/>
          </a:p>
        </p:txBody>
      </p:sp>
    </p:spTree>
    <p:extLst>
      <p:ext uri="{BB962C8B-B14F-4D97-AF65-F5344CB8AC3E}">
        <p14:creationId xmlns:p14="http://schemas.microsoft.com/office/powerpoint/2010/main" val="1914521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41005-80B0-0D92-0D1D-32122233D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124BE-FAE7-4543-7677-E179F351A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9E5E4-CD37-381A-DCE7-C3ED18ECDC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DF8D6-242B-0E3E-4A38-266D1D24083F}"/>
              </a:ext>
            </a:extLst>
          </p:cNvPr>
          <p:cNvSpPr>
            <a:spLocks noGrp="1"/>
          </p:cNvSpPr>
          <p:nvPr>
            <p:ph type="sldNum" sz="quarter" idx="5"/>
          </p:nvPr>
        </p:nvSpPr>
        <p:spPr/>
        <p:txBody>
          <a:bodyPr/>
          <a:lstStyle/>
          <a:p>
            <a:fld id="{9EDC5964-3162-43B5-B1EC-63C8D166D7D3}" type="slidenum">
              <a:rPr lang="en-US" smtClean="0"/>
              <a:t>76</a:t>
            </a:fld>
            <a:endParaRPr lang="en-US"/>
          </a:p>
        </p:txBody>
      </p:sp>
    </p:spTree>
    <p:extLst>
      <p:ext uri="{BB962C8B-B14F-4D97-AF65-F5344CB8AC3E}">
        <p14:creationId xmlns:p14="http://schemas.microsoft.com/office/powerpoint/2010/main" val="3179429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5563D-F7DD-2CC9-9583-BFF631432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27556-24D9-1845-8DBA-3949B1079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FE44F-A8C4-302E-C8D5-DF01980FD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16377-ED49-AD0E-3EA8-FA3B1C2FE384}"/>
              </a:ext>
            </a:extLst>
          </p:cNvPr>
          <p:cNvSpPr>
            <a:spLocks noGrp="1"/>
          </p:cNvSpPr>
          <p:nvPr>
            <p:ph type="sldNum" sz="quarter" idx="5"/>
          </p:nvPr>
        </p:nvSpPr>
        <p:spPr/>
        <p:txBody>
          <a:bodyPr/>
          <a:lstStyle/>
          <a:p>
            <a:fld id="{9EDC5964-3162-43B5-B1EC-63C8D166D7D3}" type="slidenum">
              <a:rPr lang="en-US" smtClean="0"/>
              <a:t>77</a:t>
            </a:fld>
            <a:endParaRPr lang="en-US"/>
          </a:p>
        </p:txBody>
      </p:sp>
    </p:spTree>
    <p:extLst>
      <p:ext uri="{BB962C8B-B14F-4D97-AF65-F5344CB8AC3E}">
        <p14:creationId xmlns:p14="http://schemas.microsoft.com/office/powerpoint/2010/main" val="400561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8B76-5B65-B2EF-1C75-9625C528E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CDC9C-843E-B887-67D5-993339E4C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C67B7-CF56-5BBA-5D40-996CCB2ABC7B}"/>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EFA0BD3A-2C05-3269-749F-D9253F778DFC}"/>
              </a:ext>
            </a:extLst>
          </p:cNvPr>
          <p:cNvSpPr>
            <a:spLocks noGrp="1"/>
          </p:cNvSpPr>
          <p:nvPr>
            <p:ph type="sldNum" sz="quarter" idx="5"/>
          </p:nvPr>
        </p:nvSpPr>
        <p:spPr/>
        <p:txBody>
          <a:bodyPr/>
          <a:lstStyle/>
          <a:p>
            <a:fld id="{9EDC5964-3162-43B5-B1EC-63C8D166D7D3}" type="slidenum">
              <a:rPr lang="en-US" smtClean="0"/>
              <a:t>78</a:t>
            </a:fld>
            <a:endParaRPr lang="en-US"/>
          </a:p>
        </p:txBody>
      </p:sp>
    </p:spTree>
    <p:extLst>
      <p:ext uri="{BB962C8B-B14F-4D97-AF65-F5344CB8AC3E}">
        <p14:creationId xmlns:p14="http://schemas.microsoft.com/office/powerpoint/2010/main" val="1263165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ACE4A-0C09-D7E9-88E8-A9BCA4CCB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552EE-4FE3-FE9C-66CF-5562F22B3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5DC34-7B01-BAB5-935F-AD3FF9C16734}"/>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6892C9D2-C68D-1633-4A30-B5B7A5C5FD67}"/>
              </a:ext>
            </a:extLst>
          </p:cNvPr>
          <p:cNvSpPr>
            <a:spLocks noGrp="1"/>
          </p:cNvSpPr>
          <p:nvPr>
            <p:ph type="sldNum" sz="quarter" idx="5"/>
          </p:nvPr>
        </p:nvSpPr>
        <p:spPr/>
        <p:txBody>
          <a:bodyPr/>
          <a:lstStyle/>
          <a:p>
            <a:fld id="{9EDC5964-3162-43B5-B1EC-63C8D166D7D3}" type="slidenum">
              <a:rPr lang="en-US" smtClean="0"/>
              <a:t>79</a:t>
            </a:fld>
            <a:endParaRPr lang="en-US"/>
          </a:p>
        </p:txBody>
      </p:sp>
    </p:spTree>
    <p:extLst>
      <p:ext uri="{BB962C8B-B14F-4D97-AF65-F5344CB8AC3E}">
        <p14:creationId xmlns:p14="http://schemas.microsoft.com/office/powerpoint/2010/main" val="1817596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F1912-4618-73C3-F808-D894B88A0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0CF70-30C6-C21D-EF20-CFA0BD032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ED02E-1EC2-C44D-33B5-BD68E45B24DD}"/>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318D2724-33F8-C807-BE1C-3CEFB3DEB58A}"/>
              </a:ext>
            </a:extLst>
          </p:cNvPr>
          <p:cNvSpPr>
            <a:spLocks noGrp="1"/>
          </p:cNvSpPr>
          <p:nvPr>
            <p:ph type="sldNum" sz="quarter" idx="5"/>
          </p:nvPr>
        </p:nvSpPr>
        <p:spPr/>
        <p:txBody>
          <a:bodyPr/>
          <a:lstStyle/>
          <a:p>
            <a:fld id="{9EDC5964-3162-43B5-B1EC-63C8D166D7D3}" type="slidenum">
              <a:rPr lang="en-US" smtClean="0"/>
              <a:t>80</a:t>
            </a:fld>
            <a:endParaRPr lang="en-US"/>
          </a:p>
        </p:txBody>
      </p:sp>
    </p:spTree>
    <p:extLst>
      <p:ext uri="{BB962C8B-B14F-4D97-AF65-F5344CB8AC3E}">
        <p14:creationId xmlns:p14="http://schemas.microsoft.com/office/powerpoint/2010/main" val="1746844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33AE-13E4-8CD0-A440-9A6F3D3A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7BB3F-B29D-DEE5-B9D5-E80716710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A9E41-307A-88F3-1005-581D6D307AE0}"/>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46163A9E-D805-85CD-31A3-731864553854}"/>
              </a:ext>
            </a:extLst>
          </p:cNvPr>
          <p:cNvSpPr>
            <a:spLocks noGrp="1"/>
          </p:cNvSpPr>
          <p:nvPr>
            <p:ph type="sldNum" sz="quarter" idx="5"/>
          </p:nvPr>
        </p:nvSpPr>
        <p:spPr/>
        <p:txBody>
          <a:bodyPr/>
          <a:lstStyle/>
          <a:p>
            <a:fld id="{9EDC5964-3162-43B5-B1EC-63C8D166D7D3}" type="slidenum">
              <a:rPr lang="en-US" smtClean="0"/>
              <a:t>81</a:t>
            </a:fld>
            <a:endParaRPr lang="en-US"/>
          </a:p>
        </p:txBody>
      </p:sp>
    </p:spTree>
    <p:extLst>
      <p:ext uri="{BB962C8B-B14F-4D97-AF65-F5344CB8AC3E}">
        <p14:creationId xmlns:p14="http://schemas.microsoft.com/office/powerpoint/2010/main" val="459423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9</a:t>
            </a:fld>
            <a:endParaRPr lang="en-US"/>
          </a:p>
        </p:txBody>
      </p:sp>
    </p:spTree>
    <p:extLst>
      <p:ext uri="{BB962C8B-B14F-4D97-AF65-F5344CB8AC3E}">
        <p14:creationId xmlns:p14="http://schemas.microsoft.com/office/powerpoint/2010/main" val="2057990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5EC25-D489-2331-FF72-0A9C05B13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D44D-2244-26C3-B091-1F7449F9F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C1A67-679D-7FFC-1724-A59A09CAFCEA}"/>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841FF288-8FAB-ABFB-D032-23DEA925B53E}"/>
              </a:ext>
            </a:extLst>
          </p:cNvPr>
          <p:cNvSpPr>
            <a:spLocks noGrp="1"/>
          </p:cNvSpPr>
          <p:nvPr>
            <p:ph type="sldNum" sz="quarter" idx="5"/>
          </p:nvPr>
        </p:nvSpPr>
        <p:spPr/>
        <p:txBody>
          <a:bodyPr/>
          <a:lstStyle/>
          <a:p>
            <a:fld id="{9EDC5964-3162-43B5-B1EC-63C8D166D7D3}" type="slidenum">
              <a:rPr lang="en-US" smtClean="0"/>
              <a:t>82</a:t>
            </a:fld>
            <a:endParaRPr lang="en-US"/>
          </a:p>
        </p:txBody>
      </p:sp>
    </p:spTree>
    <p:extLst>
      <p:ext uri="{BB962C8B-B14F-4D97-AF65-F5344CB8AC3E}">
        <p14:creationId xmlns:p14="http://schemas.microsoft.com/office/powerpoint/2010/main" val="100535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59E6-FFC3-5040-7DD9-76D7131D1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77428-B013-40AE-2FA7-6B4C99762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3D8B1-B0F8-2DB6-3D7B-39E9AFD8CBFB}"/>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1CC30757-972D-72EE-730D-111DD607A98A}"/>
              </a:ext>
            </a:extLst>
          </p:cNvPr>
          <p:cNvSpPr>
            <a:spLocks noGrp="1"/>
          </p:cNvSpPr>
          <p:nvPr>
            <p:ph type="sldNum" sz="quarter" idx="5"/>
          </p:nvPr>
        </p:nvSpPr>
        <p:spPr/>
        <p:txBody>
          <a:bodyPr/>
          <a:lstStyle/>
          <a:p>
            <a:fld id="{9EDC5964-3162-43B5-B1EC-63C8D166D7D3}" type="slidenum">
              <a:rPr lang="en-US" smtClean="0"/>
              <a:t>83</a:t>
            </a:fld>
            <a:endParaRPr lang="en-US"/>
          </a:p>
        </p:txBody>
      </p:sp>
    </p:spTree>
    <p:extLst>
      <p:ext uri="{BB962C8B-B14F-4D97-AF65-F5344CB8AC3E}">
        <p14:creationId xmlns:p14="http://schemas.microsoft.com/office/powerpoint/2010/main" val="198346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1A009D63-78FD-0549-9549-E465DCBB57E7}" type="slidenum">
              <a:rPr lang="en-US" smtClean="0"/>
              <a:t>11</a:t>
            </a:fld>
            <a:endParaRPr lang="en-US"/>
          </a:p>
        </p:txBody>
      </p:sp>
    </p:spTree>
    <p:extLst>
      <p:ext uri="{BB962C8B-B14F-4D97-AF65-F5344CB8AC3E}">
        <p14:creationId xmlns:p14="http://schemas.microsoft.com/office/powerpoint/2010/main" val="137586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13</a:t>
            </a:fld>
            <a:endParaRPr lang="en-US"/>
          </a:p>
        </p:txBody>
      </p:sp>
    </p:spTree>
    <p:extLst>
      <p:ext uri="{BB962C8B-B14F-4D97-AF65-F5344CB8AC3E}">
        <p14:creationId xmlns:p14="http://schemas.microsoft.com/office/powerpoint/2010/main" val="328115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14</a:t>
            </a:fld>
            <a:endParaRPr lang="en-US"/>
          </a:p>
        </p:txBody>
      </p:sp>
    </p:spTree>
    <p:extLst>
      <p:ext uri="{BB962C8B-B14F-4D97-AF65-F5344CB8AC3E}">
        <p14:creationId xmlns:p14="http://schemas.microsoft.com/office/powerpoint/2010/main" val="7968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17</a:t>
            </a:fld>
            <a:endParaRPr lang="en-US"/>
          </a:p>
        </p:txBody>
      </p:sp>
    </p:spTree>
    <p:extLst>
      <p:ext uri="{BB962C8B-B14F-4D97-AF65-F5344CB8AC3E}">
        <p14:creationId xmlns:p14="http://schemas.microsoft.com/office/powerpoint/2010/main" val="1087656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4.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10.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4.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10.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4.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10.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4.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4.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10.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4.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10.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4.png"/><Relationship Id="rId4" Type="http://schemas.openxmlformats.org/officeDocument/2006/relationships/image" Target="../media/image33.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36.jp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1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1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10.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10.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29675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895472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94041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03298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446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24791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03141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0385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3232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82932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71372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08941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797978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0923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89312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53667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59985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48855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354838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51045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353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817028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85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29258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194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5659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7128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96D3B885-24AA-FE44-AD9A-D001CEC4E5E1}" type="datetimeFigureOut">
              <a:rPr lang="en-US" smtClean="0"/>
              <a:t>5/29/25</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US"/>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693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US"/>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2488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US"/>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3539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US"/>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85950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546053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6976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840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088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35459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US"/>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891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055025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7349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89008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8500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6994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58047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74555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9738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544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32182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cSld name="ACX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300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ACX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729184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15154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883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952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42031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32646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8735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29617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571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6196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66166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7798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665758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2021, Oracle and/or its affiliates  |  Unrestricted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585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Unrestricted</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953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2021, Oracle and/or its affiliates  |  Unrestricted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88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027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0077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799547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99418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8927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60478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300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1279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2124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858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66562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7889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490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1135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8002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55605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91152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3050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84344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5552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3638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89668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8212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66236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7504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59706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265819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9313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902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0224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956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845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96D3B885-24AA-FE44-AD9A-D001CEC4E5E1}" type="datetimeFigureOut">
              <a:rPr lang="en-US" smtClean="0"/>
              <a:t>5/29/25</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US"/>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36846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US"/>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65983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US"/>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8059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US"/>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1402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032963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8603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8242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259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8131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255992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96D3B885-24AA-FE44-AD9A-D001CEC4E5E1}" type="datetimeFigureOut">
              <a:rPr lang="en-US" smtClean="0"/>
              <a:t>5/29/25</a:t>
            </a:fld>
            <a:endParaRPr lang="en-US"/>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US"/>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7086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4408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8855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65877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930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6231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14231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640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619256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330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695604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ACX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2203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ACX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3187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616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36619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7159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89813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7837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751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34394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0845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97810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911554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6570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6D3B885-24AA-FE44-AD9A-D001CEC4E5E1}" type="datetimeFigureOut">
              <a:rPr lang="en-US" smtClean="0"/>
              <a:t>5/29/25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748215377"/>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6D3B885-24AA-FE44-AD9A-D001CEC4E5E1}" type="datetimeFigureOut">
              <a:rPr lang="en-US" smtClean="0"/>
              <a:t>5/29/25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54690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6D3B885-24AA-FE44-AD9A-D001CEC4E5E1}" type="datetimeFigureOut">
              <a:rPr lang="en-US" smtClean="0"/>
              <a:t>5/29/25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299820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5391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555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26072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99827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29951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2449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347345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9970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36320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5826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24140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76859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1871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9477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02528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0299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965007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25519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4079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96D3B885-24AA-FE44-AD9A-D001CEC4E5E1}" type="datetimeFigureOut">
              <a:rPr lang="en-US" smtClean="0"/>
              <a:t>5/29/25</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56600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43116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96D3B885-24AA-FE44-AD9A-D001CEC4E5E1}" type="datetimeFigureOut">
              <a:rPr lang="en-US" smtClean="0"/>
              <a:t>5/29/25</a:t>
            </a:fld>
            <a:endParaRPr lang="en-US"/>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758444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5877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16" Type="http://schemas.openxmlformats.org/officeDocument/2006/relationships/slideLayout" Target="../slideLayouts/slideLayout94.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5" Type="http://schemas.openxmlformats.org/officeDocument/2006/relationships/slideLayout" Target="../slideLayouts/slideLayout83.xml"/><Relationship Id="rId61" Type="http://schemas.openxmlformats.org/officeDocument/2006/relationships/slideLayout" Target="../slideLayouts/slideLayout139.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77" Type="http://schemas.openxmlformats.org/officeDocument/2006/relationships/slideLayout" Target="../slideLayouts/slideLayout155.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80" Type="http://schemas.openxmlformats.org/officeDocument/2006/relationships/theme" Target="../theme/theme2.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image" Target="../media/image1.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8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73FBFDE-C799-6544-8CA3-01E7BBC87B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96D3B885-24AA-FE44-AD9A-D001CEC4E5E1}" type="datetimeFigureOut">
              <a:rPr lang="en-US" smtClean="0"/>
              <a:t>5/28/25</a:t>
            </a:fld>
            <a:endParaRPr lang="en-US"/>
          </a:p>
        </p:txBody>
      </p:sp>
      <p:sp>
        <p:nvSpPr>
          <p:cNvPr id="6" name="TextBox 5">
            <a:extLst>
              <a:ext uri="{FF2B5EF4-FFF2-40B4-BE49-F238E27FC236}">
                <a16:creationId xmlns:a16="http://schemas.microsoft.com/office/drawing/2014/main" id="{CFEC2236-E07C-740D-613D-422E1EDB9007}"/>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23C99A51-C1AA-976F-5CB5-72562176466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48923268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 id="2147484140" r:id="rId42"/>
    <p:sldLayoutId id="2147484141" r:id="rId43"/>
    <p:sldLayoutId id="2147484142" r:id="rId44"/>
    <p:sldLayoutId id="2147484143" r:id="rId45"/>
    <p:sldLayoutId id="2147484144" r:id="rId46"/>
    <p:sldLayoutId id="2147484145" r:id="rId47"/>
    <p:sldLayoutId id="2147484146" r:id="rId48"/>
    <p:sldLayoutId id="2147484147" r:id="rId49"/>
    <p:sldLayoutId id="2147484148" r:id="rId50"/>
    <p:sldLayoutId id="2147484149" r:id="rId51"/>
    <p:sldLayoutId id="2147484150" r:id="rId52"/>
    <p:sldLayoutId id="2147484151" r:id="rId53"/>
    <p:sldLayoutId id="2147484152" r:id="rId54"/>
    <p:sldLayoutId id="2147484153" r:id="rId55"/>
    <p:sldLayoutId id="2147484154" r:id="rId56"/>
    <p:sldLayoutId id="2147484155" r:id="rId57"/>
    <p:sldLayoutId id="2147484156" r:id="rId58"/>
    <p:sldLayoutId id="2147484157" r:id="rId59"/>
    <p:sldLayoutId id="2147484158" r:id="rId60"/>
    <p:sldLayoutId id="2147484159" r:id="rId61"/>
    <p:sldLayoutId id="2147484160" r:id="rId62"/>
    <p:sldLayoutId id="2147484161" r:id="rId63"/>
    <p:sldLayoutId id="2147484162" r:id="rId64"/>
    <p:sldLayoutId id="2147484163" r:id="rId65"/>
    <p:sldLayoutId id="2147484164" r:id="rId66"/>
    <p:sldLayoutId id="2147484165" r:id="rId67"/>
    <p:sldLayoutId id="2147484166" r:id="rId68"/>
    <p:sldLayoutId id="2147484167" r:id="rId69"/>
    <p:sldLayoutId id="2147484168" r:id="rId70"/>
    <p:sldLayoutId id="2147484169" r:id="rId71"/>
    <p:sldLayoutId id="2147484170" r:id="rId72"/>
    <p:sldLayoutId id="2147484171" r:id="rId73"/>
    <p:sldLayoutId id="2147484172" r:id="rId74"/>
    <p:sldLayoutId id="2147484173" r:id="rId75"/>
    <p:sldLayoutId id="2147484174" r:id="rId76"/>
    <p:sldLayoutId id="2147484175" r:id="rId77"/>
    <p:sldLayoutId id="2147484176" r:id="rId7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73FBFDE-C799-6544-8CA3-01E7BBC87B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96D3B885-24AA-FE44-AD9A-D001CEC4E5E1}" type="datetimeFigureOut">
              <a:rPr lang="en-US" smtClean="0"/>
              <a:t>5/28/25</a:t>
            </a:fld>
            <a:endParaRPr lang="en-US"/>
          </a:p>
        </p:txBody>
      </p:sp>
      <p:sp>
        <p:nvSpPr>
          <p:cNvPr id="6" name="TextBox 5">
            <a:extLst>
              <a:ext uri="{FF2B5EF4-FFF2-40B4-BE49-F238E27FC236}">
                <a16:creationId xmlns:a16="http://schemas.microsoft.com/office/drawing/2014/main" id="{B5693076-2DCA-B595-0B22-7890BB601539}"/>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31F64F53-8BF2-F3FE-01D7-71524601864E}"/>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570543216"/>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 id="2147484230" r:id="rId41"/>
    <p:sldLayoutId id="2147484231" r:id="rId42"/>
    <p:sldLayoutId id="2147484232" r:id="rId43"/>
    <p:sldLayoutId id="2147484233" r:id="rId44"/>
    <p:sldLayoutId id="2147484234" r:id="rId45"/>
    <p:sldLayoutId id="2147484235" r:id="rId46"/>
    <p:sldLayoutId id="2147484236" r:id="rId47"/>
    <p:sldLayoutId id="2147484237" r:id="rId48"/>
    <p:sldLayoutId id="2147484238" r:id="rId49"/>
    <p:sldLayoutId id="2147484239" r:id="rId50"/>
    <p:sldLayoutId id="2147484240" r:id="rId51"/>
    <p:sldLayoutId id="2147484241" r:id="rId52"/>
    <p:sldLayoutId id="2147484242" r:id="rId53"/>
    <p:sldLayoutId id="2147484243" r:id="rId54"/>
    <p:sldLayoutId id="2147484244" r:id="rId55"/>
    <p:sldLayoutId id="2147484245" r:id="rId56"/>
    <p:sldLayoutId id="2147484246" r:id="rId57"/>
    <p:sldLayoutId id="2147484247" r:id="rId58"/>
    <p:sldLayoutId id="2147484248" r:id="rId59"/>
    <p:sldLayoutId id="2147484249" r:id="rId60"/>
    <p:sldLayoutId id="2147484250" r:id="rId61"/>
    <p:sldLayoutId id="2147484251" r:id="rId62"/>
    <p:sldLayoutId id="2147484252" r:id="rId63"/>
    <p:sldLayoutId id="2147484253" r:id="rId64"/>
    <p:sldLayoutId id="2147484254" r:id="rId65"/>
    <p:sldLayoutId id="2147484255" r:id="rId66"/>
    <p:sldLayoutId id="2147484256" r:id="rId67"/>
    <p:sldLayoutId id="2147484257" r:id="rId68"/>
    <p:sldLayoutId id="2147484258" r:id="rId69"/>
    <p:sldLayoutId id="2147484259" r:id="rId70"/>
    <p:sldLayoutId id="2147484260" r:id="rId71"/>
    <p:sldLayoutId id="2147484261" r:id="rId72"/>
    <p:sldLayoutId id="2147484262" r:id="rId73"/>
    <p:sldLayoutId id="2147484263" r:id="rId74"/>
    <p:sldLayoutId id="2147484264" r:id="rId75"/>
    <p:sldLayoutId id="2147484265" r:id="rId76"/>
    <p:sldLayoutId id="2147484266" r:id="rId77"/>
    <p:sldLayoutId id="2147484267" r:id="rId78"/>
    <p:sldLayoutId id="2147484268" r:id="rId7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99.xml"/><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9.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hyperlink" Target="https://www.ansiblepilot.com/articles/what-are-ansible-templates" TargetMode="External"/><Relationship Id="rId2" Type="http://schemas.openxmlformats.org/officeDocument/2006/relationships/notesSlide" Target="../notesSlides/notesSlide27.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0.xml.rels><?xml version="1.0" encoding="UTF-8" standalone="yes"?>
<Relationships xmlns="http://schemas.openxmlformats.org/package/2006/relationships"><Relationship Id="rId3" Type="http://schemas.openxmlformats.org/officeDocument/2006/relationships/hyperlink" Target="https://docs.oracle.com/en-us/iaas/Content/API/SDKDocs/ansiblegetstarted.htm" TargetMode="External"/><Relationship Id="rId2" Type="http://schemas.openxmlformats.org/officeDocument/2006/relationships/notesSlide" Target="../notesSlides/notesSlide28.xml"/><Relationship Id="rId1" Type="http://schemas.openxmlformats.org/officeDocument/2006/relationships/slideLayout" Target="../slideLayouts/slideLayout80.xml"/><Relationship Id="rId5" Type="http://schemas.openxmlformats.org/officeDocument/2006/relationships/hyperlink" Target="https://github.com/oracle/oci-ansible-collection/tree/master" TargetMode="External"/><Relationship Id="rId4" Type="http://schemas.openxmlformats.org/officeDocument/2006/relationships/hyperlink" Target="https://docs.oracle.com/en-us/iaas/tools/oci-ansible-collection/5.4.0/index.html"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3" Type="http://schemas.openxmlformats.org/officeDocument/2006/relationships/hyperlink" Target="https://oci-ansible-collection.readthedocs.io/en/latest/guides/authentication.html#sdk-and-cli-configuration" TargetMode="External"/><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56.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5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5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6.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57.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7.xml"/></Relationships>
</file>

<file path=ppt/slides/_rels/slide76.xml.rels><?xml version="1.0" encoding="UTF-8" standalone="yes"?>
<Relationships xmlns="http://schemas.openxmlformats.org/package/2006/relationships"><Relationship Id="rId3" Type="http://schemas.openxmlformats.org/officeDocument/2006/relationships/hyperlink" Target="https://docs.oracle.com/en-us/iaas/Content/Compute/References/computeshapes.htm#previous-generation-shapes__previous-generation-vo" TargetMode="External"/><Relationship Id="rId2" Type="http://schemas.openxmlformats.org/officeDocument/2006/relationships/notesSlide" Target="../notesSlides/notesSlide44.xml"/><Relationship Id="rId1" Type="http://schemas.openxmlformats.org/officeDocument/2006/relationships/slideLayout" Target="../slideLayouts/slideLayout15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6.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5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6.xml"/></Relationships>
</file>

<file path=ppt/slides/_rels/slide81.xml.rels><?xml version="1.0" encoding="UTF-8" standalone="yes"?>
<Relationships xmlns="http://schemas.openxmlformats.org/package/2006/relationships"><Relationship Id="rId3" Type="http://schemas.openxmlformats.org/officeDocument/2006/relationships/hyperlink" Target="https://oracle-base.com/articles/linux/leapp-upgrade-ol7-to-ol8" TargetMode="External"/><Relationship Id="rId2" Type="http://schemas.openxmlformats.org/officeDocument/2006/relationships/notesSlide" Target="../notesSlides/notesSlide49.xml"/><Relationship Id="rId1" Type="http://schemas.openxmlformats.org/officeDocument/2006/relationships/slideLayout" Target="../slideLayouts/slideLayout15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DBE86B8-ADED-899B-450A-F4909D33E9DB}"/>
              </a:ext>
            </a:extLst>
          </p:cNvPr>
          <p:cNvSpPr>
            <a:spLocks noGrp="1"/>
          </p:cNvSpPr>
          <p:nvPr>
            <p:ph type="body" sz="quarter" idx="35"/>
          </p:nvPr>
        </p:nvSpPr>
        <p:spPr>
          <a:xfrm>
            <a:off x="1018030" y="4544568"/>
            <a:ext cx="5077970" cy="266291"/>
          </a:xfrm>
        </p:spPr>
        <p:txBody>
          <a:bodyPr/>
          <a:lstStyle/>
          <a:p>
            <a:r>
              <a:rPr lang="en-US" dirty="0"/>
              <a:t>Presented By</a:t>
            </a:r>
          </a:p>
        </p:txBody>
      </p:sp>
      <p:sp>
        <p:nvSpPr>
          <p:cNvPr id="3" name="Subtitle 2">
            <a:extLst>
              <a:ext uri="{FF2B5EF4-FFF2-40B4-BE49-F238E27FC236}">
                <a16:creationId xmlns:a16="http://schemas.microsoft.com/office/drawing/2014/main" id="{292373C4-531E-670F-F34E-07A5467F4292}"/>
              </a:ext>
            </a:extLst>
          </p:cNvPr>
          <p:cNvSpPr>
            <a:spLocks noGrp="1"/>
          </p:cNvSpPr>
          <p:nvPr>
            <p:ph type="body" sz="quarter" idx="34"/>
          </p:nvPr>
        </p:nvSpPr>
        <p:spPr>
          <a:xfrm>
            <a:off x="1018030" y="4882896"/>
            <a:ext cx="5077970" cy="895181"/>
          </a:xfrm>
        </p:spPr>
        <p:txBody>
          <a:bodyPr>
            <a:normAutofit/>
          </a:bodyPr>
          <a:lstStyle/>
          <a:p>
            <a:r>
              <a:rPr lang="en-US" dirty="0"/>
              <a:t>Karthik Reddy R</a:t>
            </a:r>
          </a:p>
          <a:p>
            <a:r>
              <a:rPr lang="en-US" dirty="0"/>
              <a:t>Satish K</a:t>
            </a:r>
            <a:br>
              <a:rPr lang="en-US"/>
            </a:br>
            <a:r>
              <a:rPr lang="en-US"/>
              <a:t>Balaji M</a:t>
            </a:r>
            <a:endParaRPr lang="en-US" dirty="0"/>
          </a:p>
        </p:txBody>
      </p:sp>
      <p:sp>
        <p:nvSpPr>
          <p:cNvPr id="2" name="Title 1">
            <a:extLst>
              <a:ext uri="{FF2B5EF4-FFF2-40B4-BE49-F238E27FC236}">
                <a16:creationId xmlns:a16="http://schemas.microsoft.com/office/drawing/2014/main" id="{0FF69113-9D70-B01B-8E2A-976A6350F8FB}"/>
              </a:ext>
            </a:extLst>
          </p:cNvPr>
          <p:cNvSpPr>
            <a:spLocks noGrp="1"/>
          </p:cNvSpPr>
          <p:nvPr>
            <p:ph type="ctrTitle"/>
          </p:nvPr>
        </p:nvSpPr>
        <p:spPr>
          <a:xfrm>
            <a:off x="1018030" y="2148840"/>
            <a:ext cx="10158984" cy="1280160"/>
          </a:xfrm>
        </p:spPr>
        <p:txBody>
          <a:bodyPr wrap="square" anchor="b">
            <a:normAutofit/>
          </a:bodyPr>
          <a:lstStyle/>
          <a:p>
            <a:r>
              <a:rPr lang="en-US" dirty="0"/>
              <a:t>Ansible</a:t>
            </a:r>
          </a:p>
        </p:txBody>
      </p:sp>
      <p:sp>
        <p:nvSpPr>
          <p:cNvPr id="8" name="Text Placeholder 2">
            <a:extLst>
              <a:ext uri="{FF2B5EF4-FFF2-40B4-BE49-F238E27FC236}">
                <a16:creationId xmlns:a16="http://schemas.microsoft.com/office/drawing/2014/main" id="{53421F27-7F2E-EC48-4262-FDB0CC82AA6B}"/>
              </a:ext>
            </a:extLst>
          </p:cNvPr>
          <p:cNvSpPr>
            <a:spLocks noGrp="1"/>
          </p:cNvSpPr>
          <p:nvPr>
            <p:ph type="body" sz="quarter" idx="33"/>
          </p:nvPr>
        </p:nvSpPr>
        <p:spPr>
          <a:xfrm>
            <a:off x="1018030" y="3519553"/>
            <a:ext cx="10158984" cy="341247"/>
          </a:xfrm>
        </p:spPr>
        <p:txBody>
          <a:bodyPr/>
          <a:lstStyle/>
          <a:p>
            <a:r>
              <a:rPr lang="en-US" dirty="0"/>
              <a:t>Overview of Ansible</a:t>
            </a:r>
          </a:p>
        </p:txBody>
      </p:sp>
    </p:spTree>
    <p:extLst>
      <p:ext uri="{BB962C8B-B14F-4D97-AF65-F5344CB8AC3E}">
        <p14:creationId xmlns:p14="http://schemas.microsoft.com/office/powerpoint/2010/main" val="42772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8FF33-B884-E402-BCBB-A2747E78151B}"/>
              </a:ext>
            </a:extLst>
          </p:cNvPr>
          <p:cNvSpPr>
            <a:spLocks noGrp="1"/>
          </p:cNvSpPr>
          <p:nvPr>
            <p:ph type="title"/>
          </p:nvPr>
        </p:nvSpPr>
        <p:spPr/>
        <p:txBody>
          <a:bodyPr/>
          <a:lstStyle/>
          <a:p>
            <a:r>
              <a:rPr lang="en-US" dirty="0"/>
              <a:t>Ansible – Key Components</a:t>
            </a:r>
          </a:p>
        </p:txBody>
      </p:sp>
      <p:sp>
        <p:nvSpPr>
          <p:cNvPr id="4" name="Text Placeholder 3">
            <a:extLst>
              <a:ext uri="{FF2B5EF4-FFF2-40B4-BE49-F238E27FC236}">
                <a16:creationId xmlns:a16="http://schemas.microsoft.com/office/drawing/2014/main" id="{8C2BCF0B-94FE-7C99-1C1C-397D16021426}"/>
              </a:ext>
            </a:extLst>
          </p:cNvPr>
          <p:cNvSpPr txBox="1">
            <a:spLocks noGrp="1"/>
          </p:cNvSpPr>
          <p:nvPr>
            <p:ph type="body" sz="quarter" idx="43"/>
          </p:nvPr>
        </p:nvSpPr>
        <p:spPr>
          <a:xfrm>
            <a:off x="762000" y="1609724"/>
            <a:ext cx="10687050" cy="3673763"/>
          </a:xfrm>
          <a:prstGeom prst="rect">
            <a:avLst/>
          </a:prstGeom>
          <a:noFill/>
        </p:spPr>
        <p:txBody>
          <a:bodyPr wrap="square" rtlCol="0">
            <a:spAutoFit/>
          </a:bodyPr>
          <a:lstStyle/>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Control Node: </a:t>
            </a:r>
            <a:r>
              <a:rPr lang="en-IN" dirty="0">
                <a:cs typeface="Oracle Sans Tab" panose="020B0503020204020204" pitchFamily="34" charset="0"/>
              </a:rPr>
              <a:t>The machine where Ansible is installed and from which playbooks are executed.</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Inventory: </a:t>
            </a:r>
            <a:r>
              <a:rPr lang="en-IN" dirty="0">
                <a:cs typeface="Oracle Sans Tab" panose="020B0503020204020204" pitchFamily="34" charset="0"/>
              </a:rPr>
              <a:t>A list of managed nodes, organized into groups, that Ansible can manage. This can be a simple text file or a more dynamic source.</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Modules: </a:t>
            </a:r>
            <a:r>
              <a:rPr lang="en-IN" dirty="0">
                <a:cs typeface="Oracle Sans Tab" panose="020B0503020204020204" pitchFamily="34" charset="0"/>
              </a:rPr>
              <a:t>Reusable, standalone scripts that Ansible uses to perform tasks on managed nodes.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Tasks:</a:t>
            </a:r>
            <a:r>
              <a:rPr lang="en-IN" dirty="0">
                <a:cs typeface="Oracle Sans Tab" panose="020B0503020204020204" pitchFamily="34" charset="0"/>
              </a:rPr>
              <a:t> A single unit of action in Ansible. Each task calls a specific module with specific arguments.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Playbooks:</a:t>
            </a:r>
            <a:r>
              <a:rPr lang="en-IN" dirty="0">
                <a:cs typeface="Oracle Sans Tab" panose="020B0503020204020204" pitchFamily="34" charset="0"/>
              </a:rPr>
              <a:t> YAML files that define the desired state of your systems. They contain an ordered list of tasks to be executed on managed nodes.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Managed Nodes:</a:t>
            </a:r>
            <a:r>
              <a:rPr lang="en-IN" b="1" dirty="0">
                <a:cs typeface="Oracle Sans Tab" panose="020B0503020204020204" pitchFamily="34" charset="0"/>
              </a:rPr>
              <a:t> </a:t>
            </a:r>
            <a:r>
              <a:rPr lang="en-IN" dirty="0">
                <a:cs typeface="Oracle Sans Tab" panose="020B0503020204020204" pitchFamily="34" charset="0"/>
              </a:rPr>
              <a:t>The servers, network devices, or other systems that Ansible manages.</a:t>
            </a:r>
            <a:endParaRPr lang="en-US" dirty="0">
              <a:cs typeface="Oracle Sans Tab" panose="020B0503020204020204" pitchFamily="34" charset="0"/>
            </a:endParaRPr>
          </a:p>
        </p:txBody>
      </p:sp>
    </p:spTree>
    <p:extLst>
      <p:ext uri="{BB962C8B-B14F-4D97-AF65-F5344CB8AC3E}">
        <p14:creationId xmlns:p14="http://schemas.microsoft.com/office/powerpoint/2010/main" val="116758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134CC4C5-791C-278C-BE5D-98EFE5646366}"/>
              </a:ext>
            </a:extLst>
          </p:cNvPr>
          <p:cNvGraphicFramePr>
            <a:graphicFrameLocks noGrp="1"/>
          </p:cNvGraphicFramePr>
          <p:nvPr>
            <p:ph sz="quarter" idx="13"/>
            <p:extLst>
              <p:ext uri="{D42A27DB-BD31-4B8C-83A1-F6EECF244321}">
                <p14:modId xmlns:p14="http://schemas.microsoft.com/office/powerpoint/2010/main" val="1418778532"/>
              </p:ext>
            </p:extLst>
          </p:nvPr>
        </p:nvGraphicFramePr>
        <p:xfrm>
          <a:off x="768875" y="1174457"/>
          <a:ext cx="10579845" cy="5393253"/>
        </p:xfrm>
        <a:graphic>
          <a:graphicData uri="http://schemas.openxmlformats.org/drawingml/2006/table">
            <a:tbl>
              <a:tblPr/>
              <a:tblGrid>
                <a:gridCol w="1466980">
                  <a:extLst>
                    <a:ext uri="{9D8B030D-6E8A-4147-A177-3AD203B41FA5}">
                      <a16:colId xmlns:a16="http://schemas.microsoft.com/office/drawing/2014/main" val="1823065767"/>
                    </a:ext>
                  </a:extLst>
                </a:gridCol>
                <a:gridCol w="3413105">
                  <a:extLst>
                    <a:ext uri="{9D8B030D-6E8A-4147-A177-3AD203B41FA5}">
                      <a16:colId xmlns:a16="http://schemas.microsoft.com/office/drawing/2014/main" val="833379843"/>
                    </a:ext>
                  </a:extLst>
                </a:gridCol>
                <a:gridCol w="5699760">
                  <a:extLst>
                    <a:ext uri="{9D8B030D-6E8A-4147-A177-3AD203B41FA5}">
                      <a16:colId xmlns:a16="http://schemas.microsoft.com/office/drawing/2014/main" val="4177222700"/>
                    </a:ext>
                  </a:extLst>
                </a:gridCol>
              </a:tblGrid>
              <a:tr h="747401">
                <a:tc>
                  <a:txBody>
                    <a:bodyPr/>
                    <a:lstStyle/>
                    <a:p>
                      <a:pPr>
                        <a:lnSpc>
                          <a:spcPct val="150000"/>
                        </a:lnSpc>
                        <a:buNone/>
                      </a:pPr>
                      <a:r>
                        <a:rPr lang="en-IN" sz="1600" b="1" dirty="0">
                          <a:effectLst/>
                        </a:rPr>
                        <a:t>Operating System</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b="1">
                          <a:effectLst/>
                        </a:rPr>
                        <a:t>Installation Method</a:t>
                      </a:r>
                      <a:endParaRPr lang="en-IN" sz="16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b="1" dirty="0">
                          <a:effectLst/>
                        </a:rPr>
                        <a:t>Key Commands / Steps</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9709547"/>
                  </a:ext>
                </a:extLst>
              </a:tr>
              <a:tr h="2077034">
                <a:tc>
                  <a:txBody>
                    <a:bodyPr/>
                    <a:lstStyle/>
                    <a:p>
                      <a:pPr>
                        <a:lnSpc>
                          <a:spcPct val="150000"/>
                        </a:lnSpc>
                        <a:buNone/>
                      </a:pPr>
                      <a:r>
                        <a:rPr lang="en-IN" sz="1600" b="1" dirty="0">
                          <a:effectLst/>
                        </a:rPr>
                        <a:t>Ubuntu / Debian</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dirty="0">
                          <a:effectLst/>
                        </a:rPr>
                        <a:t>Use APT with Ansible PPA</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600" dirty="0">
                          <a:solidFill>
                            <a:schemeClr val="accent5"/>
                          </a:solidFill>
                          <a:effectLst/>
                        </a:rPr>
                        <a:t>1. </a:t>
                      </a:r>
                      <a:r>
                        <a:rPr lang="en-IN" sz="1600" dirty="0">
                          <a:effectLst/>
                        </a:rPr>
                        <a:t>sudo apt update &amp;&amp; sudo apt upgrade -y </a:t>
                      </a:r>
                    </a:p>
                    <a:p>
                      <a:pPr>
                        <a:lnSpc>
                          <a:spcPct val="150000"/>
                        </a:lnSpc>
                        <a:buNone/>
                      </a:pPr>
                      <a:r>
                        <a:rPr lang="en-IN" sz="1600" dirty="0">
                          <a:solidFill>
                            <a:schemeClr val="accent5"/>
                          </a:solidFill>
                          <a:effectLst/>
                        </a:rPr>
                        <a:t>2. </a:t>
                      </a:r>
                      <a:r>
                        <a:rPr lang="en-IN" sz="1600" dirty="0">
                          <a:effectLst/>
                        </a:rPr>
                        <a:t>sudo apt install software-properties-common</a:t>
                      </a:r>
                    </a:p>
                    <a:p>
                      <a:pPr>
                        <a:lnSpc>
                          <a:spcPct val="150000"/>
                        </a:lnSpc>
                        <a:buNone/>
                      </a:pPr>
                      <a:r>
                        <a:rPr lang="en-IN" sz="1600" dirty="0">
                          <a:solidFill>
                            <a:schemeClr val="accent5"/>
                          </a:solidFill>
                          <a:effectLst/>
                        </a:rPr>
                        <a:t>3. </a:t>
                      </a:r>
                      <a:r>
                        <a:rPr lang="en-IN" sz="1600" dirty="0">
                          <a:effectLst/>
                        </a:rPr>
                        <a:t>sudo add-apt-repository --yes --update </a:t>
                      </a:r>
                      <a:r>
                        <a:rPr lang="en-IN" sz="1600" dirty="0" err="1">
                          <a:effectLst/>
                        </a:rPr>
                        <a:t>ppa:ansible</a:t>
                      </a:r>
                      <a:r>
                        <a:rPr lang="en-IN" sz="1600" dirty="0">
                          <a:effectLst/>
                        </a:rPr>
                        <a:t>/ansible </a:t>
                      </a:r>
                    </a:p>
                    <a:p>
                      <a:pPr>
                        <a:lnSpc>
                          <a:spcPct val="150000"/>
                        </a:lnSpc>
                        <a:buNone/>
                      </a:pPr>
                      <a:r>
                        <a:rPr lang="en-IN" sz="1600" dirty="0">
                          <a:solidFill>
                            <a:schemeClr val="accent5"/>
                          </a:solidFill>
                          <a:effectLst/>
                        </a:rPr>
                        <a:t>4. </a:t>
                      </a:r>
                      <a:r>
                        <a:rPr lang="en-IN" sz="1600" dirty="0">
                          <a:effectLst/>
                        </a:rPr>
                        <a:t>sudo apt install ansible -y</a:t>
                      </a:r>
                    </a:p>
                    <a:p>
                      <a:pPr>
                        <a:lnSpc>
                          <a:spcPct val="150000"/>
                        </a:lnSpc>
                        <a:buNone/>
                      </a:pPr>
                      <a:r>
                        <a:rPr lang="en-IN" sz="1600" dirty="0">
                          <a:solidFill>
                            <a:schemeClr val="accent5"/>
                          </a:solidFill>
                          <a:effectLst/>
                        </a:rPr>
                        <a:t>5. </a:t>
                      </a:r>
                      <a:r>
                        <a:rPr lang="en-IN" sz="1600" dirty="0">
                          <a:effectLst/>
                        </a:rPr>
                        <a:t>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933898119"/>
                  </a:ext>
                </a:extLst>
              </a:tr>
              <a:tr h="2077034">
                <a:tc>
                  <a:txBody>
                    <a:bodyPr/>
                    <a:lstStyle/>
                    <a:p>
                      <a:pPr>
                        <a:lnSpc>
                          <a:spcPct val="150000"/>
                        </a:lnSpc>
                        <a:buNone/>
                      </a:pPr>
                      <a:r>
                        <a:rPr lang="en-IN" sz="1600" b="1">
                          <a:effectLst/>
                        </a:rPr>
                        <a:t>Red Hat / RHEL / CentOS</a:t>
                      </a:r>
                      <a:endParaRPr lang="en-IN" sz="16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dirty="0">
                          <a:effectLst/>
                        </a:rPr>
                        <a:t>Use YUM/DNF and EPEL repository</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600" b="1" u="sng" dirty="0">
                          <a:effectLst/>
                        </a:rPr>
                        <a:t>RHEL:</a:t>
                      </a:r>
                    </a:p>
                    <a:p>
                      <a:pPr>
                        <a:lnSpc>
                          <a:spcPct val="150000"/>
                        </a:lnSpc>
                        <a:buNone/>
                      </a:pPr>
                      <a:r>
                        <a:rPr lang="en-IN" sz="1600" dirty="0">
                          <a:solidFill>
                            <a:schemeClr val="accent5"/>
                          </a:solidFill>
                          <a:effectLst/>
                        </a:rPr>
                        <a:t>1.</a:t>
                      </a:r>
                      <a:r>
                        <a:rPr lang="en-IN" sz="1600" dirty="0">
                          <a:effectLst/>
                        </a:rPr>
                        <a:t> </a:t>
                      </a:r>
                      <a:r>
                        <a:rPr lang="en-IN" sz="1600" dirty="0" err="1">
                          <a:effectLst/>
                        </a:rPr>
                        <a:t>sudo</a:t>
                      </a:r>
                      <a:r>
                        <a:rPr lang="en-IN" sz="1600" dirty="0">
                          <a:effectLst/>
                        </a:rPr>
                        <a:t> yum update -y </a:t>
                      </a:r>
                      <a:r>
                        <a:rPr lang="en-IN" sz="1600" dirty="0">
                          <a:solidFill>
                            <a:schemeClr val="accent5"/>
                          </a:solidFill>
                          <a:effectLst/>
                        </a:rPr>
                        <a:t>2.</a:t>
                      </a:r>
                      <a:r>
                        <a:rPr lang="en-IN" sz="1600" dirty="0">
                          <a:effectLst/>
                        </a:rPr>
                        <a:t> </a:t>
                      </a:r>
                      <a:r>
                        <a:rPr lang="en-IN" sz="1600" dirty="0" err="1">
                          <a:effectLst/>
                        </a:rPr>
                        <a:t>sudo</a:t>
                      </a:r>
                      <a:r>
                        <a:rPr lang="en-IN" sz="1600" dirty="0">
                          <a:effectLst/>
                        </a:rPr>
                        <a:t> </a:t>
                      </a:r>
                      <a:r>
                        <a:rPr lang="en-IN" sz="1600" dirty="0" err="1">
                          <a:effectLst/>
                        </a:rPr>
                        <a:t>dnf</a:t>
                      </a:r>
                      <a:r>
                        <a:rPr lang="en-IN" sz="1600" dirty="0">
                          <a:effectLst/>
                        </a:rPr>
                        <a:t> install -y ansible-core </a:t>
                      </a:r>
                      <a:r>
                        <a:rPr lang="en-IN" sz="1600" dirty="0">
                          <a:solidFill>
                            <a:schemeClr val="accent5"/>
                          </a:solidFill>
                          <a:effectLst/>
                        </a:rPr>
                        <a:t>3.</a:t>
                      </a:r>
                      <a:r>
                        <a:rPr lang="en-IN" sz="1600" dirty="0">
                          <a:effectLst/>
                        </a:rPr>
                        <a:t> ansible --version</a:t>
                      </a:r>
                    </a:p>
                    <a:p>
                      <a:pPr>
                        <a:lnSpc>
                          <a:spcPct val="150000"/>
                        </a:lnSpc>
                        <a:buNone/>
                      </a:pPr>
                      <a:r>
                        <a:rPr lang="en-IN" sz="1600" b="1" i="0" u="sng" dirty="0">
                          <a:effectLst/>
                        </a:rPr>
                        <a:t>CentOS:</a:t>
                      </a:r>
                    </a:p>
                    <a:p>
                      <a:pPr>
                        <a:lnSpc>
                          <a:spcPct val="150000"/>
                        </a:lnSpc>
                        <a:buNone/>
                      </a:pPr>
                      <a:r>
                        <a:rPr lang="en-IN" sz="1600" dirty="0">
                          <a:solidFill>
                            <a:schemeClr val="accent5"/>
                          </a:solidFill>
                          <a:effectLst/>
                        </a:rPr>
                        <a:t>1.</a:t>
                      </a:r>
                      <a:r>
                        <a:rPr lang="en-IN" sz="1600" dirty="0">
                          <a:effectLst/>
                        </a:rPr>
                        <a:t> </a:t>
                      </a:r>
                      <a:r>
                        <a:rPr lang="en-IN" sz="1600" dirty="0" err="1">
                          <a:effectLst/>
                        </a:rPr>
                        <a:t>sudo</a:t>
                      </a:r>
                      <a:r>
                        <a:rPr lang="en-IN" sz="1600" dirty="0">
                          <a:effectLst/>
                        </a:rPr>
                        <a:t> yum update -y </a:t>
                      </a:r>
                      <a:r>
                        <a:rPr lang="en-IN" sz="1600" dirty="0">
                          <a:solidFill>
                            <a:schemeClr val="accent5"/>
                          </a:solidFill>
                          <a:effectLst/>
                        </a:rPr>
                        <a:t>2.</a:t>
                      </a:r>
                      <a:r>
                        <a:rPr lang="en-IN" sz="1600" dirty="0">
                          <a:effectLst/>
                        </a:rPr>
                        <a:t> </a:t>
                      </a:r>
                      <a:r>
                        <a:rPr lang="en-IN" sz="1600" dirty="0" err="1">
                          <a:effectLst/>
                        </a:rPr>
                        <a:t>sudo</a:t>
                      </a:r>
                      <a:r>
                        <a:rPr lang="en-IN" sz="1600" dirty="0">
                          <a:effectLst/>
                        </a:rPr>
                        <a:t> yum install </a:t>
                      </a:r>
                      <a:r>
                        <a:rPr lang="en-IN" sz="1600" dirty="0" err="1">
                          <a:effectLst/>
                        </a:rPr>
                        <a:t>epel</a:t>
                      </a:r>
                      <a:r>
                        <a:rPr lang="en-IN" sz="1600" dirty="0">
                          <a:effectLst/>
                        </a:rPr>
                        <a:t>-release </a:t>
                      </a:r>
                      <a:r>
                        <a:rPr lang="en-IN" sz="1600" dirty="0">
                          <a:solidFill>
                            <a:schemeClr val="accent5"/>
                          </a:solidFill>
                          <a:effectLst/>
                        </a:rPr>
                        <a:t>3.</a:t>
                      </a:r>
                      <a:r>
                        <a:rPr lang="en-IN" sz="1600" dirty="0">
                          <a:effectLst/>
                        </a:rPr>
                        <a:t> </a:t>
                      </a:r>
                      <a:r>
                        <a:rPr lang="en-IN" sz="1600" dirty="0" err="1">
                          <a:effectLst/>
                        </a:rPr>
                        <a:t>sudo</a:t>
                      </a:r>
                      <a:r>
                        <a:rPr lang="en-IN" sz="1600" dirty="0">
                          <a:effectLst/>
                        </a:rPr>
                        <a:t> yum install ansible </a:t>
                      </a:r>
                      <a:r>
                        <a:rPr lang="en-IN" sz="1600" dirty="0">
                          <a:solidFill>
                            <a:schemeClr val="accent5"/>
                          </a:solidFill>
                          <a:effectLst/>
                        </a:rPr>
                        <a:t>4.</a:t>
                      </a:r>
                      <a:r>
                        <a:rPr lang="en-IN" sz="1600" dirty="0">
                          <a:effectLst/>
                        </a:rPr>
                        <a:t> 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666564967"/>
                  </a:ext>
                </a:extLst>
              </a:tr>
            </a:tbl>
          </a:graphicData>
        </a:graphic>
      </p:graphicFrame>
      <p:sp>
        <p:nvSpPr>
          <p:cNvPr id="10" name="Title 9">
            <a:extLst>
              <a:ext uri="{FF2B5EF4-FFF2-40B4-BE49-F238E27FC236}">
                <a16:creationId xmlns:a16="http://schemas.microsoft.com/office/drawing/2014/main" id="{D8744435-D7F8-0957-5245-8CFB7E1931E2}"/>
              </a:ext>
            </a:extLst>
          </p:cNvPr>
          <p:cNvSpPr>
            <a:spLocks noGrp="1"/>
          </p:cNvSpPr>
          <p:nvPr>
            <p:ph type="title"/>
          </p:nvPr>
        </p:nvSpPr>
        <p:spPr/>
        <p:txBody>
          <a:bodyPr/>
          <a:lstStyle/>
          <a:p>
            <a:r>
              <a:rPr lang="en-US" dirty="0"/>
              <a:t>Ansible – Installation – Control Node</a:t>
            </a:r>
          </a:p>
        </p:txBody>
      </p:sp>
    </p:spTree>
    <p:extLst>
      <p:ext uri="{BB962C8B-B14F-4D97-AF65-F5344CB8AC3E}">
        <p14:creationId xmlns:p14="http://schemas.microsoft.com/office/powerpoint/2010/main" val="138329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5815E-66B5-157D-5283-2435DBDFBC73}"/>
              </a:ext>
            </a:extLst>
          </p:cNvPr>
          <p:cNvSpPr>
            <a:spLocks noGrp="1"/>
          </p:cNvSpPr>
          <p:nvPr>
            <p:ph type="title"/>
          </p:nvPr>
        </p:nvSpPr>
        <p:spPr/>
        <p:txBody>
          <a:bodyPr/>
          <a:lstStyle/>
          <a:p>
            <a:r>
              <a:rPr lang="en-US" dirty="0"/>
              <a:t>Ansible – Installation – Control Node</a:t>
            </a:r>
          </a:p>
        </p:txBody>
      </p:sp>
      <p:graphicFrame>
        <p:nvGraphicFramePr>
          <p:cNvPr id="4" name="Content Placeholder 11">
            <a:extLst>
              <a:ext uri="{FF2B5EF4-FFF2-40B4-BE49-F238E27FC236}">
                <a16:creationId xmlns:a16="http://schemas.microsoft.com/office/drawing/2014/main" id="{48C380A7-D0FF-8374-AA57-5F558480110E}"/>
              </a:ext>
            </a:extLst>
          </p:cNvPr>
          <p:cNvGraphicFramePr>
            <a:graphicFrameLocks noGrp="1"/>
          </p:cNvGraphicFramePr>
          <p:nvPr>
            <p:ph sz="quarter" idx="13"/>
            <p:extLst>
              <p:ext uri="{D42A27DB-BD31-4B8C-83A1-F6EECF244321}">
                <p14:modId xmlns:p14="http://schemas.microsoft.com/office/powerpoint/2010/main" val="1869388095"/>
              </p:ext>
            </p:extLst>
          </p:nvPr>
        </p:nvGraphicFramePr>
        <p:xfrm>
          <a:off x="771525" y="1600200"/>
          <a:ext cx="11124675" cy="4138625"/>
        </p:xfrm>
        <a:graphic>
          <a:graphicData uri="http://schemas.openxmlformats.org/drawingml/2006/table">
            <a:tbl>
              <a:tblPr/>
              <a:tblGrid>
                <a:gridCol w="1542525">
                  <a:extLst>
                    <a:ext uri="{9D8B030D-6E8A-4147-A177-3AD203B41FA5}">
                      <a16:colId xmlns:a16="http://schemas.microsoft.com/office/drawing/2014/main" val="1823065767"/>
                    </a:ext>
                  </a:extLst>
                </a:gridCol>
                <a:gridCol w="3931954">
                  <a:extLst>
                    <a:ext uri="{9D8B030D-6E8A-4147-A177-3AD203B41FA5}">
                      <a16:colId xmlns:a16="http://schemas.microsoft.com/office/drawing/2014/main" val="833379843"/>
                    </a:ext>
                  </a:extLst>
                </a:gridCol>
                <a:gridCol w="5650196">
                  <a:extLst>
                    <a:ext uri="{9D8B030D-6E8A-4147-A177-3AD203B41FA5}">
                      <a16:colId xmlns:a16="http://schemas.microsoft.com/office/drawing/2014/main" val="4177222700"/>
                    </a:ext>
                  </a:extLst>
                </a:gridCol>
              </a:tblGrid>
              <a:tr h="563479">
                <a:tc>
                  <a:txBody>
                    <a:bodyPr/>
                    <a:lstStyle/>
                    <a:p>
                      <a:pPr>
                        <a:lnSpc>
                          <a:spcPct val="150000"/>
                        </a:lnSpc>
                        <a:buNone/>
                      </a:pPr>
                      <a:r>
                        <a:rPr lang="en-IN" sz="1800" b="1" dirty="0">
                          <a:effectLst/>
                        </a:rPr>
                        <a:t>Operating System</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a:effectLst/>
                        </a:rPr>
                        <a:t>Installation Method</a:t>
                      </a:r>
                      <a:endParaRPr lang="en-IN" sz="18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Key Commands / Steps</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9709547"/>
                  </a:ext>
                </a:extLst>
              </a:tr>
              <a:tr h="0">
                <a:tc>
                  <a:txBody>
                    <a:bodyPr/>
                    <a:lstStyle/>
                    <a:p>
                      <a:pPr>
                        <a:lnSpc>
                          <a:spcPct val="150000"/>
                        </a:lnSpc>
                        <a:buNone/>
                      </a:pPr>
                      <a:r>
                        <a:rPr lang="en-IN" sz="1800" b="1" dirty="0">
                          <a:effectLst/>
                        </a:rPr>
                        <a:t>Fedora</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a:effectLst/>
                        </a:rPr>
                        <a:t>Use DNF package manager</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err="1">
                          <a:effectLst/>
                        </a:rPr>
                        <a:t>sudo</a:t>
                      </a:r>
                      <a:r>
                        <a:rPr lang="en-IN" sz="1800" dirty="0">
                          <a:effectLst/>
                        </a:rPr>
                        <a:t> </a:t>
                      </a:r>
                      <a:r>
                        <a:rPr lang="en-IN" sz="1800" dirty="0" err="1">
                          <a:effectLst/>
                        </a:rPr>
                        <a:t>dnf</a:t>
                      </a:r>
                      <a:r>
                        <a:rPr lang="en-IN" sz="1800" dirty="0">
                          <a:effectLst/>
                        </a:rPr>
                        <a:t> install ansible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46244636"/>
                  </a:ext>
                </a:extLst>
              </a:tr>
              <a:tr h="0">
                <a:tc>
                  <a:txBody>
                    <a:bodyPr/>
                    <a:lstStyle/>
                    <a:p>
                      <a:pPr>
                        <a:lnSpc>
                          <a:spcPct val="150000"/>
                        </a:lnSpc>
                        <a:buNone/>
                      </a:pPr>
                      <a:r>
                        <a:rPr lang="en-IN" sz="1800" b="1" dirty="0">
                          <a:effectLst/>
                        </a:rPr>
                        <a:t>Arch Linux</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dirty="0">
                          <a:effectLst/>
                        </a:rPr>
                        <a:t>Use pacman package manager</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b="1" u="sng" dirty="0">
                          <a:effectLst/>
                        </a:rPr>
                        <a:t>Full package:</a:t>
                      </a:r>
                      <a:r>
                        <a:rPr lang="en-IN" sz="1800" b="0" u="none" dirty="0">
                          <a:effectLst/>
                        </a:rPr>
                        <a:t>    </a:t>
                      </a:r>
                      <a:r>
                        <a:rPr lang="en-IN" sz="1800" dirty="0">
                          <a:effectLst/>
                        </a:rPr>
                        <a:t>sudo pacman -S ansible </a:t>
                      </a:r>
                    </a:p>
                    <a:p>
                      <a:pPr>
                        <a:lnSpc>
                          <a:spcPct val="150000"/>
                        </a:lnSpc>
                        <a:buNone/>
                      </a:pPr>
                      <a:r>
                        <a:rPr lang="en-IN" sz="1800" b="1" u="sng" dirty="0">
                          <a:effectLst/>
                        </a:rPr>
                        <a:t>Minimal core:</a:t>
                      </a:r>
                      <a:r>
                        <a:rPr lang="en-IN" sz="1800" b="1" u="none" dirty="0">
                          <a:effectLst/>
                        </a:rPr>
                        <a:t>   </a:t>
                      </a:r>
                      <a:r>
                        <a:rPr lang="en-IN" sz="1800" dirty="0">
                          <a:effectLst/>
                        </a:rPr>
                        <a:t>sudo pacman -S ansible-core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57012318"/>
                  </a:ext>
                </a:extLst>
              </a:tr>
              <a:tr h="0">
                <a:tc>
                  <a:txBody>
                    <a:bodyPr/>
                    <a:lstStyle/>
                    <a:p>
                      <a:pPr>
                        <a:lnSpc>
                          <a:spcPct val="150000"/>
                        </a:lnSpc>
                        <a:buNone/>
                      </a:pPr>
                      <a:r>
                        <a:rPr lang="en-IN" sz="1800" b="1" dirty="0">
                          <a:effectLst/>
                        </a:rPr>
                        <a:t>MacOS</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dirty="0">
                          <a:effectLst/>
                        </a:rPr>
                        <a:t>Use Homebrew</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a:solidFill>
                            <a:schemeClr val="accent5"/>
                          </a:solidFill>
                          <a:effectLst/>
                        </a:rPr>
                        <a:t>1.</a:t>
                      </a:r>
                      <a:r>
                        <a:rPr lang="en-IN" sz="1800" dirty="0">
                          <a:effectLst/>
                        </a:rPr>
                        <a:t> brew update </a:t>
                      </a:r>
                      <a:r>
                        <a:rPr lang="en-IN" sz="1800" dirty="0">
                          <a:solidFill>
                            <a:schemeClr val="accent5"/>
                          </a:solidFill>
                          <a:effectLst/>
                        </a:rPr>
                        <a:t>2.</a:t>
                      </a:r>
                      <a:r>
                        <a:rPr lang="en-IN" sz="1800" dirty="0">
                          <a:effectLst/>
                        </a:rPr>
                        <a:t> brew install ansible </a:t>
                      </a:r>
                      <a:r>
                        <a:rPr lang="en-IN" sz="1800" dirty="0">
                          <a:solidFill>
                            <a:schemeClr val="accent5"/>
                          </a:solidFill>
                          <a:effectLst/>
                        </a:rPr>
                        <a:t>3.</a:t>
                      </a:r>
                      <a:r>
                        <a:rPr lang="en-IN" sz="1800" dirty="0">
                          <a:effectLst/>
                        </a:rPr>
                        <a:t> 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955779719"/>
                  </a:ext>
                </a:extLst>
              </a:tr>
              <a:tr h="563479">
                <a:tc>
                  <a:txBody>
                    <a:bodyPr/>
                    <a:lstStyle/>
                    <a:p>
                      <a:pPr>
                        <a:lnSpc>
                          <a:spcPct val="150000"/>
                        </a:lnSpc>
                        <a:buNone/>
                      </a:pPr>
                      <a:r>
                        <a:rPr lang="en-IN" sz="1800" b="1" dirty="0">
                          <a:effectLst/>
                        </a:rPr>
                        <a:t>PIP</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1800" dirty="0">
                          <a:solidFill>
                            <a:schemeClr val="tx1"/>
                          </a:solidFill>
                          <a:effectLst/>
                        </a:rPr>
                        <a:t>Install via pip [Python Package Index (PyPI)]</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a:solidFill>
                            <a:schemeClr val="accent5"/>
                          </a:solidFill>
                          <a:effectLst/>
                        </a:rPr>
                        <a:t>python –m pip install --user ansible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52910979"/>
                  </a:ext>
                </a:extLst>
              </a:tr>
            </a:tbl>
          </a:graphicData>
        </a:graphic>
      </p:graphicFrame>
    </p:spTree>
    <p:extLst>
      <p:ext uri="{BB962C8B-B14F-4D97-AF65-F5344CB8AC3E}">
        <p14:creationId xmlns:p14="http://schemas.microsoft.com/office/powerpoint/2010/main" val="23753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99A4B4-4485-BB10-EEBE-379B4193543E}"/>
              </a:ext>
            </a:extLst>
          </p:cNvPr>
          <p:cNvGraphicFramePr>
            <a:graphicFrameLocks noGrp="1"/>
          </p:cNvGraphicFramePr>
          <p:nvPr>
            <p:ph sz="quarter" idx="13"/>
            <p:extLst>
              <p:ext uri="{D42A27DB-BD31-4B8C-83A1-F6EECF244321}">
                <p14:modId xmlns:p14="http://schemas.microsoft.com/office/powerpoint/2010/main" val="1041689737"/>
              </p:ext>
            </p:extLst>
          </p:nvPr>
        </p:nvGraphicFramePr>
        <p:xfrm>
          <a:off x="768875" y="1426380"/>
          <a:ext cx="11272701" cy="4882980"/>
        </p:xfrm>
        <a:graphic>
          <a:graphicData uri="http://schemas.openxmlformats.org/drawingml/2006/table">
            <a:tbl>
              <a:tblPr/>
              <a:tblGrid>
                <a:gridCol w="1468096">
                  <a:extLst>
                    <a:ext uri="{9D8B030D-6E8A-4147-A177-3AD203B41FA5}">
                      <a16:colId xmlns:a16="http://schemas.microsoft.com/office/drawing/2014/main" val="4245047491"/>
                    </a:ext>
                  </a:extLst>
                </a:gridCol>
                <a:gridCol w="6801013">
                  <a:extLst>
                    <a:ext uri="{9D8B030D-6E8A-4147-A177-3AD203B41FA5}">
                      <a16:colId xmlns:a16="http://schemas.microsoft.com/office/drawing/2014/main" val="2363675429"/>
                    </a:ext>
                  </a:extLst>
                </a:gridCol>
                <a:gridCol w="3003592">
                  <a:extLst>
                    <a:ext uri="{9D8B030D-6E8A-4147-A177-3AD203B41FA5}">
                      <a16:colId xmlns:a16="http://schemas.microsoft.com/office/drawing/2014/main" val="1781917351"/>
                    </a:ext>
                  </a:extLst>
                </a:gridCol>
              </a:tblGrid>
              <a:tr h="532806">
                <a:tc>
                  <a:txBody>
                    <a:bodyPr/>
                    <a:lstStyle/>
                    <a:p>
                      <a:pPr algn="l">
                        <a:lnSpc>
                          <a:spcPct val="150000"/>
                        </a:lnSpc>
                        <a:buNone/>
                      </a:pPr>
                      <a:r>
                        <a:rPr lang="en-IN" sz="1600" b="1" dirty="0">
                          <a:effectLst/>
                        </a:rPr>
                        <a:t>Steps</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b="1" dirty="0">
                          <a:effectLst/>
                        </a:rPr>
                        <a:t>Command (from Control Node)</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b="1" dirty="0">
                          <a:effectLst/>
                        </a:rPr>
                        <a:t>Purpose</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342570"/>
                  </a:ext>
                </a:extLst>
              </a:tr>
              <a:tr h="532806">
                <a:tc>
                  <a:txBody>
                    <a:bodyPr/>
                    <a:lstStyle/>
                    <a:p>
                      <a:pPr algn="l">
                        <a:lnSpc>
                          <a:spcPct val="150000"/>
                        </a:lnSpc>
                        <a:buNone/>
                      </a:pPr>
                      <a:r>
                        <a:rPr lang="en-IN" sz="1600" b="1">
                          <a:effectLst/>
                        </a:rPr>
                        <a:t>Create user</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a:t>
                      </a:r>
                      <a:r>
                        <a:rPr lang="en-IN" sz="1600" dirty="0" err="1">
                          <a:effectLst/>
                        </a:rPr>
                        <a:t>remote_user@remote_server</a:t>
                      </a:r>
                      <a:r>
                        <a:rPr lang="en-IN" sz="1600" dirty="0">
                          <a:effectLst/>
                        </a:rPr>
                        <a:t> "</a:t>
                      </a:r>
                      <a:r>
                        <a:rPr lang="en-IN" sz="1600" dirty="0" err="1">
                          <a:effectLst/>
                        </a:rPr>
                        <a:t>adduser</a:t>
                      </a:r>
                      <a:r>
                        <a:rPr lang="en-IN" sz="1600" dirty="0">
                          <a:effectLst/>
                        </a:rPr>
                        <a:t> </a:t>
                      </a:r>
                      <a:r>
                        <a:rPr lang="en-IN" sz="1600" dirty="0">
                          <a:solidFill>
                            <a:schemeClr val="accent2">
                              <a:lumMod val="50000"/>
                            </a:schemeClr>
                          </a:solidFill>
                          <a:effectLst/>
                        </a:rPr>
                        <a:t>ansible</a:t>
                      </a:r>
                      <a:r>
                        <a:rPr lang="en-IN" sz="1600" dirty="0">
                          <a:effectLst/>
                        </a:rPr>
                        <a:t>"</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a:effectLst/>
                        </a:rPr>
                        <a:t>Create new user on Server B</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641139778"/>
                  </a:ext>
                </a:extLst>
              </a:tr>
              <a:tr h="518625">
                <a:tc>
                  <a:txBody>
                    <a:bodyPr/>
                    <a:lstStyle/>
                    <a:p>
                      <a:pPr algn="l">
                        <a:lnSpc>
                          <a:spcPct val="150000"/>
                        </a:lnSpc>
                        <a:buNone/>
                      </a:pPr>
                      <a:r>
                        <a:rPr lang="en-IN" sz="1600" b="1">
                          <a:effectLst/>
                        </a:rPr>
                        <a:t>Sudo group</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a:t>
                      </a:r>
                      <a:r>
                        <a:rPr lang="en-IN" sz="1600" dirty="0" err="1">
                          <a:effectLst/>
                        </a:rPr>
                        <a:t>remote_user@remote_server</a:t>
                      </a:r>
                      <a:r>
                        <a:rPr lang="en-IN" sz="1600" dirty="0">
                          <a:effectLst/>
                        </a:rPr>
                        <a:t> "usermod -aG </a:t>
                      </a:r>
                      <a:r>
                        <a:rPr lang="en-IN" sz="1600" dirty="0">
                          <a:solidFill>
                            <a:schemeClr val="accent2">
                              <a:lumMod val="50000"/>
                            </a:schemeClr>
                          </a:solidFill>
                          <a:effectLst/>
                        </a:rPr>
                        <a:t>sudo/wheel </a:t>
                      </a:r>
                      <a:r>
                        <a:rPr lang="en-IN" sz="1600" dirty="0">
                          <a:effectLst/>
                        </a:rPr>
                        <a:t>ansible"</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Add user to </a:t>
                      </a:r>
                      <a:r>
                        <a:rPr lang="en-IN" sz="1600" dirty="0" err="1">
                          <a:effectLst/>
                        </a:rPr>
                        <a:t>sudo</a:t>
                      </a:r>
                      <a:r>
                        <a:rPr lang="en-IN" sz="1600" dirty="0">
                          <a:effectLst/>
                        </a:rPr>
                        <a:t> group</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027114341"/>
                  </a:ext>
                </a:extLst>
              </a:tr>
              <a:tr h="921979">
                <a:tc>
                  <a:txBody>
                    <a:bodyPr/>
                    <a:lstStyle/>
                    <a:p>
                      <a:pPr algn="l">
                        <a:lnSpc>
                          <a:spcPct val="150000"/>
                        </a:lnSpc>
                        <a:buNone/>
                      </a:pPr>
                      <a:r>
                        <a:rPr lang="en-IN" sz="1600" b="1">
                          <a:effectLst/>
                        </a:rPr>
                        <a:t>Generate key</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ssh-keygen -t </a:t>
                      </a:r>
                      <a:r>
                        <a:rPr lang="en-IN" sz="1600" dirty="0" err="1">
                          <a:effectLst/>
                        </a:rPr>
                        <a:t>rsa</a:t>
                      </a:r>
                      <a:r>
                        <a:rPr lang="en-IN" sz="1600" dirty="0">
                          <a:effectLst/>
                        </a:rPr>
                        <a:t> -b 4096 -f ~/.ssh/</a:t>
                      </a:r>
                      <a:r>
                        <a:rPr lang="en-IN" sz="1600" dirty="0" err="1">
                          <a:effectLst/>
                        </a:rPr>
                        <a:t>ansible_id_rsa</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Generate SSH key pair locally (required only once)</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515956954"/>
                  </a:ext>
                </a:extLst>
              </a:tr>
              <a:tr h="518625">
                <a:tc>
                  <a:txBody>
                    <a:bodyPr/>
                    <a:lstStyle/>
                    <a:p>
                      <a:pPr algn="l">
                        <a:lnSpc>
                          <a:spcPct val="150000"/>
                        </a:lnSpc>
                        <a:buNone/>
                      </a:pPr>
                      <a:r>
                        <a:rPr lang="en-IN" sz="1600" b="1">
                          <a:effectLst/>
                        </a:rPr>
                        <a:t>Copy key</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ssh-copy-id -i </a:t>
                      </a:r>
                      <a:r>
                        <a:rPr lang="en-IN" sz="1600" dirty="0">
                          <a:solidFill>
                            <a:schemeClr val="accent2">
                              <a:lumMod val="50000"/>
                            </a:schemeClr>
                          </a:solidFill>
                          <a:effectLst/>
                        </a:rPr>
                        <a:t>~/.ssh/ansible_id_rsa.pub </a:t>
                      </a:r>
                      <a:r>
                        <a:rPr lang="en-IN" sz="1600" dirty="0" err="1">
                          <a:effectLst/>
                        </a:rPr>
                        <a:t>ansible@remote-server</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a:effectLst/>
                        </a:rPr>
                        <a:t>Copy public key to remote user</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315151432"/>
                  </a:ext>
                </a:extLst>
              </a:tr>
              <a:tr h="1325333">
                <a:tc>
                  <a:txBody>
                    <a:bodyPr/>
                    <a:lstStyle/>
                    <a:p>
                      <a:pPr algn="l">
                        <a:lnSpc>
                          <a:spcPct val="150000"/>
                        </a:lnSpc>
                        <a:buNone/>
                      </a:pPr>
                      <a:r>
                        <a:rPr lang="en-IN" sz="1600" b="1">
                          <a:effectLst/>
                        </a:rPr>
                        <a:t>Copy key (manual)</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cat ~/.ssh/newuser_id_rsa.pub | ssh root@server_B_ip "mkdir -p /home/</a:t>
                      </a:r>
                      <a:r>
                        <a:rPr lang="en-IN" sz="1600" dirty="0" err="1">
                          <a:effectLst/>
                        </a:rPr>
                        <a:t>newuser</a:t>
                      </a:r>
                      <a:r>
                        <a:rPr lang="en-IN" sz="1600" dirty="0">
                          <a:effectLst/>
                        </a:rPr>
                        <a:t>/.ssh &amp;&amp; cat &gt;&gt; /home/</a:t>
                      </a:r>
                      <a:r>
                        <a:rPr lang="en-IN" sz="1600" dirty="0" err="1">
                          <a:effectLst/>
                        </a:rPr>
                        <a:t>newuser</a:t>
                      </a:r>
                      <a:r>
                        <a:rPr lang="en-IN" sz="1600" dirty="0">
                          <a:effectLst/>
                        </a:rPr>
                        <a:t>/.ssh/authorized_keys &amp;&amp; </a:t>
                      </a:r>
                      <a:r>
                        <a:rPr lang="en-IN" sz="1600" dirty="0" err="1">
                          <a:effectLst/>
                        </a:rPr>
                        <a:t>chown</a:t>
                      </a:r>
                      <a:r>
                        <a:rPr lang="en-IN" sz="1600" dirty="0">
                          <a:effectLst/>
                        </a:rPr>
                        <a:t> -R </a:t>
                      </a:r>
                      <a:r>
                        <a:rPr lang="en-IN" sz="1600" dirty="0" err="1">
                          <a:effectLst/>
                        </a:rPr>
                        <a:t>newuser:newuser</a:t>
                      </a:r>
                      <a:r>
                        <a:rPr lang="en-IN" sz="1600" dirty="0">
                          <a:effectLst/>
                        </a:rPr>
                        <a:t> /home/</a:t>
                      </a:r>
                      <a:r>
                        <a:rPr lang="en-IN" sz="1600" dirty="0" err="1">
                          <a:effectLst/>
                        </a:rPr>
                        <a:t>newuser</a:t>
                      </a:r>
                      <a:r>
                        <a:rPr lang="en-IN" sz="1600" dirty="0">
                          <a:effectLst/>
                        </a:rPr>
                        <a:t>/.ssh"</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Copy public key to remote user manually</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376219704"/>
                  </a:ext>
                </a:extLst>
              </a:tr>
              <a:tr h="532806">
                <a:tc>
                  <a:txBody>
                    <a:bodyPr/>
                    <a:lstStyle/>
                    <a:p>
                      <a:pPr algn="l">
                        <a:lnSpc>
                          <a:spcPct val="150000"/>
                        </a:lnSpc>
                        <a:buNone/>
                      </a:pPr>
                      <a:r>
                        <a:rPr lang="en-IN" sz="1600" b="1" dirty="0">
                          <a:effectLst/>
                        </a:rPr>
                        <a:t>Test login</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-i ~/.ssh/</a:t>
                      </a:r>
                      <a:r>
                        <a:rPr lang="en-IN" sz="1600" dirty="0" err="1">
                          <a:effectLst/>
                        </a:rPr>
                        <a:t>ansible_id_rsa</a:t>
                      </a:r>
                      <a:r>
                        <a:rPr lang="en-IN" sz="1600" dirty="0">
                          <a:effectLst/>
                        </a:rPr>
                        <a:t> </a:t>
                      </a:r>
                      <a:r>
                        <a:rPr lang="en-IN" sz="1600" dirty="0" err="1">
                          <a:effectLst/>
                        </a:rPr>
                        <a:t>ansible@remote_server</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Test SSH key login</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490317685"/>
                  </a:ext>
                </a:extLst>
              </a:tr>
            </a:tbl>
          </a:graphicData>
        </a:graphic>
      </p:graphicFrame>
      <p:sp>
        <p:nvSpPr>
          <p:cNvPr id="3" name="Title 2">
            <a:extLst>
              <a:ext uri="{FF2B5EF4-FFF2-40B4-BE49-F238E27FC236}">
                <a16:creationId xmlns:a16="http://schemas.microsoft.com/office/drawing/2014/main" id="{C03BE35F-CF53-9D89-9CDA-3885D22271BD}"/>
              </a:ext>
            </a:extLst>
          </p:cNvPr>
          <p:cNvSpPr>
            <a:spLocks noGrp="1"/>
          </p:cNvSpPr>
          <p:nvPr>
            <p:ph type="title"/>
          </p:nvPr>
        </p:nvSpPr>
        <p:spPr/>
        <p:txBody>
          <a:bodyPr anchor="b">
            <a:normAutofit/>
          </a:bodyPr>
          <a:lstStyle/>
          <a:p>
            <a:r>
              <a:rPr lang="en-US" dirty="0"/>
              <a:t>Ansible – SSH Ansible User Configuration – Managed Node</a:t>
            </a:r>
          </a:p>
        </p:txBody>
      </p:sp>
    </p:spTree>
    <p:extLst>
      <p:ext uri="{BB962C8B-B14F-4D97-AF65-F5344CB8AC3E}">
        <p14:creationId xmlns:p14="http://schemas.microsoft.com/office/powerpoint/2010/main" val="166962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501831-3580-C8DF-6698-55A6CE7C594D}"/>
              </a:ext>
            </a:extLst>
          </p:cNvPr>
          <p:cNvSpPr>
            <a:spLocks noGrp="1"/>
          </p:cNvSpPr>
          <p:nvPr>
            <p:ph sz="quarter" idx="13"/>
          </p:nvPr>
        </p:nvSpPr>
        <p:spPr>
          <a:xfrm>
            <a:off x="768875" y="1600200"/>
            <a:ext cx="10677525" cy="4507992"/>
          </a:xfrm>
        </p:spPr>
        <p:txBody>
          <a:bodyPr>
            <a:normAutofit/>
          </a:bodyPr>
          <a:lstStyle/>
          <a:p>
            <a:pPr>
              <a:lnSpc>
                <a:spcPct val="100000"/>
              </a:lnSpc>
            </a:pPr>
            <a:r>
              <a:rPr lang="en-US" b="1" dirty="0">
                <a:solidFill>
                  <a:schemeClr val="accent5"/>
                </a:solidFill>
              </a:rPr>
              <a:t>Inventory</a:t>
            </a:r>
            <a:r>
              <a:rPr lang="en-US" dirty="0"/>
              <a:t> File serves as a </a:t>
            </a:r>
            <a:r>
              <a:rPr lang="en-US" b="1" dirty="0">
                <a:solidFill>
                  <a:schemeClr val="accent5"/>
                </a:solidFill>
              </a:rPr>
              <a:t>database</a:t>
            </a:r>
            <a:r>
              <a:rPr lang="en-US" dirty="0"/>
              <a:t> of your infrastructure, allowing you to </a:t>
            </a:r>
            <a:r>
              <a:rPr lang="en-US" b="1" dirty="0">
                <a:solidFill>
                  <a:schemeClr val="accent5"/>
                </a:solidFill>
              </a:rPr>
              <a:t>organize</a:t>
            </a:r>
            <a:r>
              <a:rPr lang="en-US" dirty="0"/>
              <a:t> and </a:t>
            </a:r>
            <a:r>
              <a:rPr lang="en-US" b="1" dirty="0">
                <a:solidFill>
                  <a:schemeClr val="accent5"/>
                </a:solidFill>
              </a:rPr>
              <a:t>manage</a:t>
            </a:r>
            <a:r>
              <a:rPr lang="en-US" dirty="0"/>
              <a:t> your servers, network devices, and other systems.</a:t>
            </a:r>
            <a:br>
              <a:rPr lang="en-US" dirty="0"/>
            </a:br>
            <a:endParaRPr lang="en-US" dirty="0"/>
          </a:p>
          <a:p>
            <a:pPr>
              <a:lnSpc>
                <a:spcPct val="100000"/>
              </a:lnSpc>
            </a:pPr>
            <a:r>
              <a:rPr lang="en-US" b="1" u="sng" dirty="0">
                <a:solidFill>
                  <a:srgbClr val="AE562C"/>
                </a:solidFill>
              </a:rPr>
              <a:t>Inventory File Types:</a:t>
            </a:r>
          </a:p>
          <a:p>
            <a:pPr marL="651510" lvl="1" indent="-285750">
              <a:lnSpc>
                <a:spcPct val="100000"/>
              </a:lnSpc>
            </a:pPr>
            <a:r>
              <a:rPr lang="en-US" b="1" dirty="0"/>
              <a:t>Static </a:t>
            </a:r>
            <a:r>
              <a:rPr lang="en-IN" b="1" i="0" dirty="0">
                <a:effectLst/>
              </a:rPr>
              <a:t>Inventory</a:t>
            </a:r>
            <a:endParaRPr lang="en-US" b="1" dirty="0"/>
          </a:p>
          <a:p>
            <a:pPr marL="651510" lvl="1" indent="-285750">
              <a:lnSpc>
                <a:spcPct val="100000"/>
              </a:lnSpc>
            </a:pPr>
            <a:r>
              <a:rPr lang="en-IN" b="1" i="0" dirty="0">
                <a:effectLst/>
              </a:rPr>
              <a:t>Dynamic Inventory</a:t>
            </a:r>
            <a:br>
              <a:rPr lang="en-IN" b="1" i="0" dirty="0">
                <a:effectLst/>
              </a:rPr>
            </a:br>
            <a:endParaRPr lang="en-IN" b="1" i="0" dirty="0">
              <a:effectLst/>
            </a:endParaRPr>
          </a:p>
          <a:p>
            <a:pPr>
              <a:lnSpc>
                <a:spcPct val="100000"/>
              </a:lnSpc>
            </a:pPr>
            <a:r>
              <a:rPr lang="en-IN" b="1" i="0" u="sng" dirty="0">
                <a:effectLst/>
              </a:rPr>
              <a:t>Note:</a:t>
            </a:r>
          </a:p>
          <a:p>
            <a:pPr>
              <a:lnSpc>
                <a:spcPct val="100000"/>
              </a:lnSpc>
            </a:pPr>
            <a:r>
              <a:rPr lang="en-IN" sz="1600" b="0" i="0" dirty="0">
                <a:effectLst/>
              </a:rPr>
              <a:t>	Ansible also supports dynamic inventories, where the list of hosts is generated dynamically from an 	external source such as a cloud provider (AWS, Azure, GCP) or a configuration management database 	(CMDB). Dynamic inventories are typically implemented using scripts or plugins that retrieve host 	information from these sources.</a:t>
            </a:r>
          </a:p>
          <a:p>
            <a:pPr marL="285750" indent="-285750">
              <a:lnSpc>
                <a:spcPct val="100000"/>
              </a:lnSpc>
              <a:buFont typeface="Arial" panose="020B0604020202020204" pitchFamily="34" charset="0"/>
              <a:buChar char="•"/>
            </a:pPr>
            <a:endParaRPr lang="en-US" sz="1500" dirty="0"/>
          </a:p>
          <a:p>
            <a:pPr>
              <a:lnSpc>
                <a:spcPct val="100000"/>
              </a:lnSpc>
            </a:pPr>
            <a:endParaRPr lang="en-US" sz="1500" dirty="0"/>
          </a:p>
        </p:txBody>
      </p:sp>
      <p:sp>
        <p:nvSpPr>
          <p:cNvPr id="3" name="Title 2">
            <a:extLst>
              <a:ext uri="{FF2B5EF4-FFF2-40B4-BE49-F238E27FC236}">
                <a16:creationId xmlns:a16="http://schemas.microsoft.com/office/drawing/2014/main" id="{03873B8B-D3E8-D114-82D9-95DAC6A52CD2}"/>
              </a:ext>
            </a:extLst>
          </p:cNvPr>
          <p:cNvSpPr>
            <a:spLocks noGrp="1"/>
          </p:cNvSpPr>
          <p:nvPr>
            <p:ph type="title"/>
          </p:nvPr>
        </p:nvSpPr>
        <p:spPr/>
        <p:txBody>
          <a:bodyPr anchor="b">
            <a:normAutofit/>
          </a:bodyPr>
          <a:lstStyle/>
          <a:p>
            <a:r>
              <a:rPr lang="en-US" dirty="0"/>
              <a:t>Ansible – Inventory File</a:t>
            </a:r>
          </a:p>
        </p:txBody>
      </p:sp>
    </p:spTree>
    <p:extLst>
      <p:ext uri="{BB962C8B-B14F-4D97-AF65-F5344CB8AC3E}">
        <p14:creationId xmlns:p14="http://schemas.microsoft.com/office/powerpoint/2010/main" val="385577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F03321F-649D-5CAF-2753-C120E76CBE4D}"/>
              </a:ext>
            </a:extLst>
          </p:cNvPr>
          <p:cNvSpPr>
            <a:spLocks noGrp="1"/>
          </p:cNvSpPr>
          <p:nvPr>
            <p:ph type="body" sz="quarter" idx="11"/>
          </p:nvPr>
        </p:nvSpPr>
        <p:spPr>
          <a:xfrm>
            <a:off x="760476" y="585617"/>
            <a:ext cx="10671048" cy="429092"/>
          </a:xfrm>
        </p:spPr>
        <p:txBody>
          <a:bodyPr/>
          <a:lstStyle/>
          <a:p>
            <a:r>
              <a:rPr lang="en-US" sz="2400" b="1" dirty="0"/>
              <a:t>Basic Structure Inventory File Structure</a:t>
            </a:r>
          </a:p>
          <a:p>
            <a:endParaRPr lang="en-IN" dirty="0"/>
          </a:p>
        </p:txBody>
      </p:sp>
      <p:sp>
        <p:nvSpPr>
          <p:cNvPr id="12" name="Content Placeholder 11">
            <a:extLst>
              <a:ext uri="{FF2B5EF4-FFF2-40B4-BE49-F238E27FC236}">
                <a16:creationId xmlns:a16="http://schemas.microsoft.com/office/drawing/2014/main" id="{06AE78DB-1024-8F95-47A7-262B4377E684}"/>
              </a:ext>
            </a:extLst>
          </p:cNvPr>
          <p:cNvSpPr>
            <a:spLocks noGrp="1"/>
          </p:cNvSpPr>
          <p:nvPr>
            <p:ph sz="quarter" idx="14"/>
          </p:nvPr>
        </p:nvSpPr>
        <p:spPr>
          <a:xfrm>
            <a:off x="760476" y="1336379"/>
            <a:ext cx="10424079" cy="5074046"/>
          </a:xfrm>
        </p:spPr>
        <p:txBody>
          <a:bodyPr/>
          <a:lstStyle/>
          <a:p>
            <a:pPr marL="285750" indent="-285750">
              <a:lnSpc>
                <a:spcPct val="150000"/>
              </a:lnSpc>
              <a:buClr>
                <a:schemeClr val="accent5"/>
              </a:buClr>
              <a:buFont typeface="Arial" panose="020B0604020202020204" pitchFamily="34" charset="0"/>
              <a:buChar char="•"/>
            </a:pPr>
            <a:r>
              <a:rPr lang="en-US" b="1" dirty="0"/>
              <a:t>Groups: </a:t>
            </a:r>
            <a:r>
              <a:rPr lang="en-US" dirty="0"/>
              <a:t>Hosts can be organized into groups using square brackets [].</a:t>
            </a:r>
          </a:p>
          <a:p>
            <a:pPr marL="285750" indent="-285750">
              <a:lnSpc>
                <a:spcPct val="150000"/>
              </a:lnSpc>
              <a:buClr>
                <a:schemeClr val="accent5"/>
              </a:buClr>
              <a:buFont typeface="Arial" panose="020B0604020202020204" pitchFamily="34" charset="0"/>
              <a:buChar char="•"/>
            </a:pPr>
            <a:r>
              <a:rPr lang="en-US" b="1" dirty="0"/>
              <a:t>Hosts: </a:t>
            </a:r>
            <a:r>
              <a:rPr lang="en-US" dirty="0"/>
              <a:t>Individual hosts are listed by their IP addresses or hostnames.</a:t>
            </a:r>
          </a:p>
          <a:p>
            <a:pPr marL="285750" indent="-285750">
              <a:lnSpc>
                <a:spcPct val="150000"/>
              </a:lnSpc>
              <a:buClr>
                <a:schemeClr val="accent5"/>
              </a:buClr>
              <a:buFont typeface="Arial" panose="020B0604020202020204" pitchFamily="34" charset="0"/>
              <a:buChar char="•"/>
            </a:pPr>
            <a:r>
              <a:rPr lang="en-US" b="1" dirty="0"/>
              <a:t>Example of Inventory File:</a:t>
            </a:r>
          </a:p>
          <a:p>
            <a:pPr marL="364808" lvl="2" indent="0">
              <a:lnSpc>
                <a:spcPct val="150000"/>
              </a:lnSpc>
              <a:buNone/>
            </a:pPr>
            <a:r>
              <a:rPr lang="en-US" sz="1800" b="1" dirty="0">
                <a:solidFill>
                  <a:srgbClr val="AE562C"/>
                </a:solidFill>
                <a:latin typeface="+mn-lt"/>
                <a:cs typeface="Oracle Sans Tab" panose="020B0503020204020204" pitchFamily="34" charset="0"/>
              </a:rPr>
              <a:t>[groupname] </a:t>
            </a:r>
          </a:p>
          <a:p>
            <a:pPr marL="364808" lvl="2" indent="0">
              <a:lnSpc>
                <a:spcPct val="150000"/>
              </a:lnSpc>
              <a:buNone/>
            </a:pPr>
            <a:r>
              <a:rPr lang="en-US" dirty="0">
                <a:solidFill>
                  <a:srgbClr val="759C6C"/>
                </a:solidFill>
              </a:rPr>
              <a:t>	</a:t>
            </a:r>
            <a:r>
              <a:rPr lang="en-US" sz="1800" dirty="0">
                <a:latin typeface="+mn-lt"/>
                <a:cs typeface="Oracle Sans Tab" panose="020B0503020204020204" pitchFamily="34" charset="0"/>
              </a:rPr>
              <a:t>hostname1 </a:t>
            </a:r>
          </a:p>
          <a:p>
            <a:pPr marL="364808" lvl="2" indent="0">
              <a:lnSpc>
                <a:spcPct val="150000"/>
              </a:lnSpc>
              <a:buNone/>
            </a:pPr>
            <a:r>
              <a:rPr lang="en-US" sz="1800" dirty="0">
                <a:latin typeface="+mn-lt"/>
                <a:cs typeface="Oracle Sans Tab" panose="020B0503020204020204" pitchFamily="34" charset="0"/>
              </a:rPr>
              <a:t>	hostname2 </a:t>
            </a:r>
          </a:p>
          <a:p>
            <a:endParaRPr lang="en-IN" dirty="0"/>
          </a:p>
        </p:txBody>
      </p:sp>
      <p:pic>
        <p:nvPicPr>
          <p:cNvPr id="14" name="Picture 6">
            <a:extLst>
              <a:ext uri="{FF2B5EF4-FFF2-40B4-BE49-F238E27FC236}">
                <a16:creationId xmlns:a16="http://schemas.microsoft.com/office/drawing/2014/main" id="{884F927E-7B2D-DEF4-77E9-D74119E58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071" y="4143500"/>
            <a:ext cx="5757858" cy="204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0E65B-D02E-2913-95A9-5CB81E767B35}"/>
              </a:ext>
            </a:extLst>
          </p:cNvPr>
          <p:cNvSpPr>
            <a:spLocks noGrp="1"/>
          </p:cNvSpPr>
          <p:nvPr>
            <p:ph type="body" sz="quarter" idx="11"/>
          </p:nvPr>
        </p:nvSpPr>
        <p:spPr>
          <a:xfrm>
            <a:off x="766763" y="477297"/>
            <a:ext cx="10671048" cy="446067"/>
          </a:xfrm>
        </p:spPr>
        <p:txBody>
          <a:bodyPr/>
          <a:lstStyle/>
          <a:p>
            <a:r>
              <a:rPr lang="en-US" sz="2400" b="1" dirty="0"/>
              <a:t>Key Aspects of Inventory File</a:t>
            </a:r>
          </a:p>
          <a:p>
            <a:endParaRPr lang="en-IN" dirty="0"/>
          </a:p>
        </p:txBody>
      </p:sp>
      <p:sp>
        <p:nvSpPr>
          <p:cNvPr id="5" name="Content Placeholder 5">
            <a:extLst>
              <a:ext uri="{FF2B5EF4-FFF2-40B4-BE49-F238E27FC236}">
                <a16:creationId xmlns:a16="http://schemas.microsoft.com/office/drawing/2014/main" id="{C8C37102-5535-B659-460E-E939668E629B}"/>
              </a:ext>
            </a:extLst>
          </p:cNvPr>
          <p:cNvSpPr>
            <a:spLocks noGrp="1"/>
          </p:cNvSpPr>
          <p:nvPr>
            <p:ph sz="quarter" idx="14"/>
          </p:nvPr>
        </p:nvSpPr>
        <p:spPr>
          <a:xfrm>
            <a:off x="766763" y="923364"/>
            <a:ext cx="10671175" cy="4506913"/>
          </a:xfrm>
        </p:spPr>
        <p:txBody>
          <a:bodyPr>
            <a:normAutofit/>
          </a:bodyPr>
          <a:lstStyle/>
          <a:p>
            <a:pPr>
              <a:lnSpc>
                <a:spcPct val="110000"/>
              </a:lnSpc>
            </a:pPr>
            <a:endParaRPr lang="en-US" b="1" dirty="0"/>
          </a:p>
          <a:p>
            <a:pPr marL="342900" indent="-342900">
              <a:lnSpc>
                <a:spcPct val="150000"/>
              </a:lnSpc>
              <a:buClr>
                <a:schemeClr val="accent5"/>
              </a:buClr>
              <a:buFont typeface="Arial" panose="020B0604020202020204" pitchFamily="34" charset="0"/>
              <a:buChar char="•"/>
            </a:pPr>
            <a:r>
              <a:rPr lang="en-US" b="1" dirty="0">
                <a:solidFill>
                  <a:srgbClr val="AE562C"/>
                </a:solidFill>
              </a:rPr>
              <a:t>Purpose</a:t>
            </a:r>
            <a:r>
              <a:rPr lang="en-US" b="1" dirty="0">
                <a:solidFill>
                  <a:schemeClr val="accent5"/>
                </a:solidFill>
              </a:rPr>
              <a:t>:</a:t>
            </a:r>
            <a:r>
              <a:rPr lang="en-US" b="1" dirty="0"/>
              <a:t> </a:t>
            </a:r>
            <a:r>
              <a:rPr lang="en-US" dirty="0"/>
              <a:t>The inventory file tells Ansible which hosts to manage, how to access them, and allows you to </a:t>
            </a:r>
            <a:r>
              <a:rPr lang="en-US" b="1" dirty="0"/>
              <a:t>organize hosts into groups</a:t>
            </a:r>
            <a:r>
              <a:rPr lang="en-US" dirty="0"/>
              <a:t>.</a:t>
            </a:r>
          </a:p>
          <a:p>
            <a:pPr marL="342900" indent="-342900">
              <a:lnSpc>
                <a:spcPct val="150000"/>
              </a:lnSpc>
              <a:buClr>
                <a:schemeClr val="accent5"/>
              </a:buClr>
              <a:buFont typeface="Arial" panose="020B0604020202020204" pitchFamily="34" charset="0"/>
              <a:buChar char="•"/>
            </a:pPr>
            <a:r>
              <a:rPr lang="en-US" b="1" dirty="0">
                <a:solidFill>
                  <a:srgbClr val="AE562C"/>
                </a:solidFill>
              </a:rPr>
              <a:t>Location</a:t>
            </a:r>
            <a:r>
              <a:rPr lang="en-US" b="1" dirty="0">
                <a:solidFill>
                  <a:schemeClr val="accent5"/>
                </a:solidFill>
              </a:rPr>
              <a:t>:</a:t>
            </a:r>
            <a:r>
              <a:rPr lang="en-US" b="1" dirty="0"/>
              <a:t> </a:t>
            </a:r>
            <a:r>
              <a:rPr lang="en-US" dirty="0"/>
              <a:t>The default location is  </a:t>
            </a:r>
            <a:r>
              <a:rPr lang="en-US" b="1" dirty="0"/>
              <a:t>/</a:t>
            </a:r>
            <a:r>
              <a:rPr lang="en-US" b="1" dirty="0" err="1"/>
              <a:t>etc</a:t>
            </a:r>
            <a:r>
              <a:rPr lang="en-US" b="1" dirty="0"/>
              <a:t>/ansible/hosts</a:t>
            </a:r>
            <a:r>
              <a:rPr lang="en-US" dirty="0"/>
              <a:t>, but you can specify a different inventory file using the </a:t>
            </a:r>
            <a:r>
              <a:rPr lang="en-US" b="1" dirty="0"/>
              <a:t>ansible</a:t>
            </a:r>
            <a:r>
              <a:rPr lang="en-US" dirty="0"/>
              <a:t> </a:t>
            </a:r>
            <a:r>
              <a:rPr lang="en-US" b="1" dirty="0"/>
              <a:t>-i option </a:t>
            </a:r>
            <a:r>
              <a:rPr lang="en-US" dirty="0"/>
              <a:t>when running ansible </a:t>
            </a:r>
            <a:r>
              <a:rPr lang="en-US" b="1" dirty="0"/>
              <a:t>Adhoc</a:t>
            </a:r>
            <a:r>
              <a:rPr lang="en-US" dirty="0"/>
              <a:t> commands or </a:t>
            </a:r>
            <a:r>
              <a:rPr lang="en-US" b="1" dirty="0"/>
              <a:t>playbooks</a:t>
            </a:r>
            <a:r>
              <a:rPr lang="en-US" dirty="0"/>
              <a:t>.</a:t>
            </a:r>
          </a:p>
          <a:p>
            <a:pPr marL="342900" indent="-342900">
              <a:lnSpc>
                <a:spcPct val="150000"/>
              </a:lnSpc>
              <a:buClr>
                <a:schemeClr val="accent5"/>
              </a:buClr>
              <a:buFont typeface="Arial" panose="020B0604020202020204" pitchFamily="34" charset="0"/>
              <a:buChar char="•"/>
            </a:pPr>
            <a:r>
              <a:rPr lang="en-US" b="1" dirty="0">
                <a:solidFill>
                  <a:srgbClr val="AE562C"/>
                </a:solidFill>
              </a:rPr>
              <a:t>Format</a:t>
            </a:r>
            <a:r>
              <a:rPr lang="en-US" dirty="0">
                <a:solidFill>
                  <a:schemeClr val="accent5"/>
                </a:solidFill>
              </a:rPr>
              <a:t>:</a:t>
            </a:r>
            <a:r>
              <a:rPr lang="en-US" dirty="0"/>
              <a:t> The inventory file can be in </a:t>
            </a:r>
            <a:r>
              <a:rPr lang="en-US" b="1" dirty="0"/>
              <a:t>INI or YAML</a:t>
            </a:r>
            <a:r>
              <a:rPr lang="en-US" dirty="0"/>
              <a:t> format.</a:t>
            </a:r>
          </a:p>
          <a:p>
            <a:pPr>
              <a:lnSpc>
                <a:spcPct val="110000"/>
              </a:lnSpc>
            </a:pPr>
            <a:endParaRPr lang="en-US" dirty="0"/>
          </a:p>
        </p:txBody>
      </p:sp>
    </p:spTree>
    <p:extLst>
      <p:ext uri="{BB962C8B-B14F-4D97-AF65-F5344CB8AC3E}">
        <p14:creationId xmlns:p14="http://schemas.microsoft.com/office/powerpoint/2010/main" val="192656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F8C3C63-4CF4-A2BA-F01C-3192038A0573}"/>
              </a:ext>
            </a:extLst>
          </p:cNvPr>
          <p:cNvSpPr>
            <a:spLocks noGrp="1"/>
          </p:cNvSpPr>
          <p:nvPr>
            <p:ph sz="quarter" idx="13"/>
          </p:nvPr>
        </p:nvSpPr>
        <p:spPr>
          <a:xfrm>
            <a:off x="768875" y="914255"/>
            <a:ext cx="11232689" cy="6068873"/>
          </a:xfrm>
        </p:spPr>
        <p:txBody>
          <a:bodyPr/>
          <a:lstStyle/>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ansible_host</a:t>
            </a:r>
            <a:r>
              <a:rPr lang="en-US" sz="1400" b="1" dirty="0">
                <a:solidFill>
                  <a:schemeClr val="accent5"/>
                </a:solidFill>
              </a:rPr>
              <a:t>: </a:t>
            </a:r>
            <a:r>
              <a:rPr lang="en-US" sz="1400" dirty="0"/>
              <a:t>The IP or DNS name to connect to (if different from group/host name)</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ansible_port</a:t>
            </a:r>
            <a:r>
              <a:rPr lang="en-US" sz="1400" b="1" dirty="0">
                <a:solidFill>
                  <a:schemeClr val="accent5"/>
                </a:solidFill>
              </a:rPr>
              <a:t>: </a:t>
            </a:r>
            <a:r>
              <a:rPr lang="en-US" sz="1400" dirty="0"/>
              <a:t>SSH port (default 22)</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ansible_user</a:t>
            </a:r>
            <a:r>
              <a:rPr lang="en-US" sz="1400" b="1" dirty="0">
                <a:solidFill>
                  <a:schemeClr val="accent5"/>
                </a:solidFill>
              </a:rPr>
              <a:t>: </a:t>
            </a:r>
            <a:r>
              <a:rPr lang="en-US" sz="1400" dirty="0"/>
              <a:t>SSH user</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ansible_ssh_pass</a:t>
            </a:r>
            <a:r>
              <a:rPr lang="en-US" sz="1400" b="1" dirty="0">
                <a:solidFill>
                  <a:schemeClr val="accent5"/>
                </a:solidFill>
              </a:rPr>
              <a:t>: </a:t>
            </a:r>
            <a:r>
              <a:rPr lang="en-US" sz="1400" dirty="0"/>
              <a:t>SSH password (not recommended; use keys or vault)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ansible_ssh_private_key_file</a:t>
            </a:r>
            <a:r>
              <a:rPr lang="en-US" sz="1400" b="1" dirty="0">
                <a:solidFill>
                  <a:schemeClr val="accent5"/>
                </a:solidFill>
              </a:rPr>
              <a:t>: </a:t>
            </a:r>
            <a:r>
              <a:rPr lang="en-US" sz="1400" dirty="0"/>
              <a:t>Path to private key</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ansible_python_interpreter</a:t>
            </a:r>
            <a:r>
              <a:rPr lang="en-US" sz="1400" b="1" dirty="0">
                <a:solidFill>
                  <a:schemeClr val="accent5"/>
                </a:solidFill>
              </a:rPr>
              <a:t>: </a:t>
            </a:r>
            <a:r>
              <a:rPr lang="en-US" sz="1400" dirty="0"/>
              <a:t>Python path on remote host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ansible_connection</a:t>
            </a:r>
            <a:r>
              <a:rPr lang="en-US" sz="1400" b="1" dirty="0">
                <a:solidFill>
                  <a:schemeClr val="accent5"/>
                </a:solidFill>
              </a:rPr>
              <a:t>: </a:t>
            </a:r>
            <a:r>
              <a:rPr lang="en-US" sz="1400" dirty="0"/>
              <a:t>Connection type ( ssh, local, docker, etc.)</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a:t>
            </a:r>
            <a:r>
              <a:rPr lang="en-US" sz="1400" b="1" dirty="0">
                <a:solidFill>
                  <a:schemeClr val="accent5"/>
                </a:solidFill>
              </a:rPr>
              <a:t>: </a:t>
            </a:r>
            <a:r>
              <a:rPr lang="en-US" sz="1400" dirty="0"/>
              <a:t>Use privilege escalation ( yes/ no) (</a:t>
            </a:r>
            <a:r>
              <a:rPr lang="en-US" sz="1400" dirty="0" err="1"/>
              <a:t>sudo</a:t>
            </a:r>
            <a:r>
              <a:rPr lang="en-US" sz="1400" dirty="0"/>
              <a: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ansible_become_user</a:t>
            </a:r>
            <a:r>
              <a:rPr lang="en-US" sz="1400" b="1" dirty="0">
                <a:solidFill>
                  <a:schemeClr val="accent5"/>
                </a:solidFill>
              </a:rPr>
              <a:t>: </a:t>
            </a:r>
            <a:r>
              <a:rPr lang="en-US" sz="1400" dirty="0"/>
              <a:t>Privilege escalation user</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ansible_become_method</a:t>
            </a:r>
            <a:r>
              <a:rPr lang="en-US" sz="1400" b="1" dirty="0">
                <a:solidFill>
                  <a:schemeClr val="accent5"/>
                </a:solidFill>
              </a:rPr>
              <a:t>: </a:t>
            </a:r>
            <a:r>
              <a:rPr lang="en-US" sz="1400" dirty="0"/>
              <a:t>Method for privilege escalation ( </a:t>
            </a:r>
            <a:r>
              <a:rPr lang="en-US" sz="1400" dirty="0" err="1"/>
              <a:t>sudo</a:t>
            </a:r>
            <a:r>
              <a:rPr lang="en-US" sz="1400" dirty="0"/>
              <a:t>, </a:t>
            </a:r>
            <a:r>
              <a:rPr lang="en-US" sz="1400" dirty="0" err="1"/>
              <a:t>su</a:t>
            </a:r>
            <a:r>
              <a:rPr lang="en-US" sz="1400" dirty="0"/>
              <a:t>, etc.)</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ansible_network_os</a:t>
            </a:r>
            <a:r>
              <a:rPr lang="en-US" sz="1400" b="1" dirty="0">
                <a:solidFill>
                  <a:schemeClr val="accent5"/>
                </a:solidFill>
              </a:rPr>
              <a:t>: </a:t>
            </a:r>
            <a:r>
              <a:rPr lang="en-US" sz="1400" dirty="0"/>
              <a:t>Network OS for network modules</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ansible_ssh_common_args</a:t>
            </a:r>
            <a:r>
              <a:rPr lang="en-US" sz="1400" b="1" dirty="0">
                <a:solidFill>
                  <a:schemeClr val="accent5"/>
                </a:solidFill>
              </a:rPr>
              <a:t>: </a:t>
            </a:r>
            <a:r>
              <a:rPr lang="en-US" sz="1400" dirty="0"/>
              <a:t>These are command-line arguments that are always appended to the ssh command when Ansible connects to a managed host. </a:t>
            </a:r>
            <a:r>
              <a:rPr lang="en-US" sz="1400" b="1" dirty="0"/>
              <a:t>Example:</a:t>
            </a:r>
            <a:r>
              <a:rPr lang="en-US" sz="1400" dirty="0"/>
              <a:t> ansible_ssh_common_args='-o </a:t>
            </a:r>
            <a:r>
              <a:rPr lang="en-US" sz="1400" dirty="0" err="1"/>
              <a:t>ForwardAgent</a:t>
            </a:r>
            <a:r>
              <a:rPr lang="en-US" sz="1400" dirty="0"/>
              <a:t>=</a:t>
            </a:r>
            <a:r>
              <a:rPr lang="en-US" sz="1400" dirty="0" err="1"/>
              <a:t>yes’</a:t>
            </a:r>
            <a:endParaRPr lang="en-US" sz="1400" dirty="0"/>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ansible_ssh_extra_args</a:t>
            </a:r>
            <a:r>
              <a:rPr lang="en-US" sz="1400" b="1" dirty="0">
                <a:solidFill>
                  <a:schemeClr val="accent5"/>
                </a:solidFill>
              </a:rPr>
              <a:t>: </a:t>
            </a:r>
            <a:r>
              <a:rPr lang="en-US" sz="1400" dirty="0"/>
              <a:t>These are command-line arguments that are appended to the ssh command, but unlike </a:t>
            </a:r>
            <a:r>
              <a:rPr lang="en-US" sz="1400" dirty="0" err="1"/>
              <a:t>common_args</a:t>
            </a:r>
            <a:r>
              <a:rPr lang="en-US" sz="1400" dirty="0"/>
              <a:t>, they are added after the configuration file is parsed. </a:t>
            </a:r>
            <a:r>
              <a:rPr lang="en-US" sz="1400" b="1" dirty="0"/>
              <a:t>Example: </a:t>
            </a:r>
            <a:r>
              <a:rPr lang="en-US" sz="1400" dirty="0" err="1"/>
              <a:t>ansible_ssh_extra_args</a:t>
            </a:r>
            <a:r>
              <a:rPr lang="en-US" sz="1400" dirty="0"/>
              <a:t>='-o </a:t>
            </a:r>
            <a:r>
              <a:rPr lang="en-US" sz="1600" dirty="0" err="1"/>
              <a:t>ConnectTimeout</a:t>
            </a:r>
            <a:r>
              <a:rPr lang="en-US" sz="1600" dirty="0"/>
              <a:t>=10'</a:t>
            </a:r>
            <a:endParaRPr lang="en-IN" sz="1600" i="0" dirty="0">
              <a:effectLst/>
              <a:latin typeface="berkeleyMono"/>
            </a:endParaRPr>
          </a:p>
          <a:p>
            <a:pPr>
              <a:lnSpc>
                <a:spcPct val="150000"/>
              </a:lnSpc>
              <a:buNone/>
            </a:pPr>
            <a:br>
              <a:rPr lang="en-IN" sz="1600" dirty="0"/>
            </a:br>
            <a:endParaRPr lang="en-US" sz="1600" b="1" dirty="0"/>
          </a:p>
          <a:p>
            <a:pPr>
              <a:lnSpc>
                <a:spcPct val="150000"/>
              </a:lnSpc>
            </a:pPr>
            <a:endParaRPr lang="en-US" sz="1600" dirty="0"/>
          </a:p>
          <a:p>
            <a:pPr>
              <a:lnSpc>
                <a:spcPct val="150000"/>
              </a:lnSpc>
            </a:pPr>
            <a:endParaRPr lang="en-US" sz="1600" dirty="0"/>
          </a:p>
        </p:txBody>
      </p:sp>
      <p:sp>
        <p:nvSpPr>
          <p:cNvPr id="8" name="Title 7">
            <a:extLst>
              <a:ext uri="{FF2B5EF4-FFF2-40B4-BE49-F238E27FC236}">
                <a16:creationId xmlns:a16="http://schemas.microsoft.com/office/drawing/2014/main" id="{D75CF91E-CAC2-1DF9-709E-08EE3333AAE2}"/>
              </a:ext>
            </a:extLst>
          </p:cNvPr>
          <p:cNvSpPr>
            <a:spLocks noGrp="1"/>
          </p:cNvSpPr>
          <p:nvPr>
            <p:ph type="title"/>
          </p:nvPr>
        </p:nvSpPr>
        <p:spPr>
          <a:xfrm>
            <a:off x="768875" y="240155"/>
            <a:ext cx="10671048" cy="510616"/>
          </a:xfrm>
        </p:spPr>
        <p:txBody>
          <a:bodyPr/>
          <a:lstStyle/>
          <a:p>
            <a:r>
              <a:rPr lang="en-US" dirty="0"/>
              <a:t>Ansible - Inventory File - Special Variables</a:t>
            </a:r>
          </a:p>
        </p:txBody>
      </p:sp>
    </p:spTree>
    <p:extLst>
      <p:ext uri="{BB962C8B-B14F-4D97-AF65-F5344CB8AC3E}">
        <p14:creationId xmlns:p14="http://schemas.microsoft.com/office/powerpoint/2010/main" val="17692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92BC2-E8C0-8B29-7804-D0DB72387D92}"/>
              </a:ext>
            </a:extLst>
          </p:cNvPr>
          <p:cNvSpPr>
            <a:spLocks noGrp="1"/>
          </p:cNvSpPr>
          <p:nvPr>
            <p:ph type="title"/>
          </p:nvPr>
        </p:nvSpPr>
        <p:spPr>
          <a:xfrm>
            <a:off x="770001" y="294327"/>
            <a:ext cx="10671048" cy="82296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effectLst/>
              </a:rPr>
              <a:t>Ansible – Inventory File - Config Options</a:t>
            </a: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p:txBody>
      </p:sp>
      <p:graphicFrame>
        <p:nvGraphicFramePr>
          <p:cNvPr id="4" name="Content Placeholder 3">
            <a:extLst>
              <a:ext uri="{FF2B5EF4-FFF2-40B4-BE49-F238E27FC236}">
                <a16:creationId xmlns:a16="http://schemas.microsoft.com/office/drawing/2014/main" id="{D8779024-D6E2-85E9-E69D-29519441940A}"/>
              </a:ext>
            </a:extLst>
          </p:cNvPr>
          <p:cNvGraphicFramePr>
            <a:graphicFrameLocks noGrp="1"/>
          </p:cNvGraphicFramePr>
          <p:nvPr>
            <p:ph sz="quarter" idx="13"/>
            <p:extLst>
              <p:ext uri="{D42A27DB-BD31-4B8C-83A1-F6EECF244321}">
                <p14:modId xmlns:p14="http://schemas.microsoft.com/office/powerpoint/2010/main" val="2505842681"/>
              </p:ext>
            </p:extLst>
          </p:nvPr>
        </p:nvGraphicFramePr>
        <p:xfrm>
          <a:off x="770001" y="1000255"/>
          <a:ext cx="10902085" cy="5650540"/>
        </p:xfrm>
        <a:graphic>
          <a:graphicData uri="http://schemas.openxmlformats.org/drawingml/2006/table">
            <a:tbl>
              <a:tblPr>
                <a:noFill/>
              </a:tblPr>
              <a:tblGrid>
                <a:gridCol w="1714029">
                  <a:extLst>
                    <a:ext uri="{9D8B030D-6E8A-4147-A177-3AD203B41FA5}">
                      <a16:colId xmlns:a16="http://schemas.microsoft.com/office/drawing/2014/main" val="337435150"/>
                    </a:ext>
                  </a:extLst>
                </a:gridCol>
                <a:gridCol w="4446500">
                  <a:extLst>
                    <a:ext uri="{9D8B030D-6E8A-4147-A177-3AD203B41FA5}">
                      <a16:colId xmlns:a16="http://schemas.microsoft.com/office/drawing/2014/main" val="3168625895"/>
                    </a:ext>
                  </a:extLst>
                </a:gridCol>
                <a:gridCol w="4741556">
                  <a:extLst>
                    <a:ext uri="{9D8B030D-6E8A-4147-A177-3AD203B41FA5}">
                      <a16:colId xmlns:a16="http://schemas.microsoft.com/office/drawing/2014/main" val="1669435388"/>
                    </a:ext>
                  </a:extLst>
                </a:gridCol>
              </a:tblGrid>
              <a:tr h="458206">
                <a:tc>
                  <a:txBody>
                    <a:bodyPr/>
                    <a:lstStyle/>
                    <a:p>
                      <a:pPr>
                        <a:lnSpc>
                          <a:spcPct val="150000"/>
                        </a:lnSpc>
                        <a:buNone/>
                      </a:pPr>
                      <a:r>
                        <a:rPr lang="en-IN" sz="1400" b="1" cap="none" spc="0" dirty="0">
                          <a:solidFill>
                            <a:schemeClr val="tx1"/>
                          </a:solidFill>
                          <a:effectLst/>
                        </a:rPr>
                        <a:t>Option/Section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b="1" cap="none" spc="0" dirty="0">
                          <a:solidFill>
                            <a:schemeClr val="tx1"/>
                          </a:solidFill>
                          <a:effectLst/>
                        </a:rPr>
                        <a:t>Description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b="1" cap="none" spc="0" dirty="0">
                          <a:solidFill>
                            <a:schemeClr val="tx1"/>
                          </a:solidFill>
                          <a:effectLst/>
                        </a:rPr>
                        <a:t>Example/Syntax</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867497385"/>
                  </a:ext>
                </a:extLst>
              </a:tr>
              <a:tr h="759212">
                <a:tc>
                  <a:txBody>
                    <a:bodyPr/>
                    <a:lstStyle/>
                    <a:p>
                      <a:pPr>
                        <a:lnSpc>
                          <a:spcPct val="150000"/>
                        </a:lnSpc>
                        <a:buNone/>
                      </a:pPr>
                      <a:r>
                        <a:rPr lang="en-IN" sz="1400" b="1" cap="none" spc="0" dirty="0">
                          <a:solidFill>
                            <a:schemeClr val="tx1"/>
                          </a:solidFill>
                          <a:effectLst/>
                        </a:rPr>
                        <a:t>Host entry</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a:solidFill>
                            <a:schemeClr val="tx1"/>
                          </a:solidFill>
                          <a:effectLst/>
                        </a:rPr>
                        <a:t>Hostname, FQDN, or IP address. Can include variables inline.</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web1 </a:t>
                      </a:r>
                      <a:r>
                        <a:rPr lang="en-IN" sz="1400" cap="none" spc="0" dirty="0" err="1">
                          <a:solidFill>
                            <a:schemeClr val="tx1"/>
                          </a:solidFill>
                          <a:effectLst/>
                        </a:rPr>
                        <a:t>ansible_host</a:t>
                      </a:r>
                      <a:r>
                        <a:rPr lang="en-IN" sz="1400" cap="none" spc="0" dirty="0">
                          <a:solidFill>
                            <a:schemeClr val="tx1"/>
                          </a:solidFill>
                          <a:effectLst/>
                        </a:rPr>
                        <a:t>=1.2.3.4 </a:t>
                      </a:r>
                      <a:r>
                        <a:rPr lang="en-IN" sz="1400" cap="none" spc="0" dirty="0" err="1">
                          <a:solidFill>
                            <a:schemeClr val="tx1"/>
                          </a:solidFill>
                          <a:effectLst/>
                        </a:rPr>
                        <a:t>ansible_user</a:t>
                      </a:r>
                      <a:r>
                        <a:rPr lang="en-IN" sz="1400" cap="none" spc="0" dirty="0">
                          <a:solidFill>
                            <a:schemeClr val="tx1"/>
                          </a:solidFill>
                          <a:effectLst/>
                        </a:rPr>
                        <a:t>=admin</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70070346"/>
                  </a:ext>
                </a:extLst>
              </a:tr>
              <a:tr h="458206">
                <a:tc>
                  <a:txBody>
                    <a:bodyPr/>
                    <a:lstStyle/>
                    <a:p>
                      <a:pPr>
                        <a:lnSpc>
                          <a:spcPct val="150000"/>
                        </a:lnSpc>
                        <a:buNone/>
                      </a:pPr>
                      <a:r>
                        <a:rPr lang="en-IN" sz="1400" b="1" cap="none" spc="0" dirty="0">
                          <a:solidFill>
                            <a:schemeClr val="tx1"/>
                          </a:solidFill>
                          <a:effectLst/>
                        </a:rPr>
                        <a:t>Group</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accent5"/>
                          </a:solidFill>
                          <a:effectLst/>
                        </a:rPr>
                        <a:t>Group</a:t>
                      </a:r>
                      <a:r>
                        <a:rPr lang="en-IN" sz="1400" cap="none" spc="0" dirty="0">
                          <a:solidFill>
                            <a:srgbClr val="AE562C"/>
                          </a:solidFill>
                          <a:effectLst/>
                        </a:rPr>
                        <a:t> hosts for collective targeting.</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rgbClr val="AE562C"/>
                          </a:solidFill>
                          <a:effectLst/>
                        </a:rPr>
                        <a:t>[webservers] or webservers: </a:t>
                      </a:r>
                      <a:r>
                        <a:rPr lang="en-IN" sz="1400" cap="none" spc="0" dirty="0">
                          <a:solidFill>
                            <a:srgbClr val="FF0000"/>
                          </a:solidFill>
                          <a:effectLst/>
                        </a:rPr>
                        <a:t>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27577182"/>
                  </a:ext>
                </a:extLst>
              </a:tr>
              <a:tr h="1662230">
                <a:tc>
                  <a:txBody>
                    <a:bodyPr/>
                    <a:lstStyle/>
                    <a:p>
                      <a:pPr>
                        <a:lnSpc>
                          <a:spcPct val="150000"/>
                        </a:lnSpc>
                        <a:buNone/>
                      </a:pPr>
                      <a:r>
                        <a:rPr lang="en-IN" sz="1400" b="1" cap="none" spc="0" dirty="0">
                          <a:solidFill>
                            <a:schemeClr val="tx1"/>
                          </a:solidFill>
                          <a:effectLst/>
                        </a:rPr>
                        <a:t>Children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tx1"/>
                          </a:solidFill>
                          <a:effectLst/>
                        </a:rPr>
                        <a:t>Nest groups within groups (hierarchical grouping).</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a:t>
                      </a:r>
                      <a:r>
                        <a:rPr lang="en-IN" sz="1400" cap="none" spc="0" dirty="0" err="1">
                          <a:solidFill>
                            <a:schemeClr val="tx1"/>
                          </a:solidFill>
                          <a:effectLst/>
                        </a:rPr>
                        <a:t>prod:children</a:t>
                      </a:r>
                      <a:r>
                        <a:rPr lang="en-IN" sz="1400" cap="none" spc="0" dirty="0">
                          <a:solidFill>
                            <a:schemeClr val="tx1"/>
                          </a:solidFill>
                          <a:effectLst/>
                        </a:rPr>
                        <a:t>] </a:t>
                      </a:r>
                    </a:p>
                    <a:p>
                      <a:pPr>
                        <a:lnSpc>
                          <a:spcPct val="150000"/>
                        </a:lnSpc>
                        <a:buNone/>
                      </a:pPr>
                      <a:r>
                        <a:rPr lang="en-IN" sz="1400" cap="none" spc="0" dirty="0">
                          <a:solidFill>
                            <a:schemeClr val="tx1"/>
                          </a:solidFill>
                          <a:effectLst/>
                        </a:rPr>
                        <a:t>webservers </a:t>
                      </a:r>
                    </a:p>
                    <a:p>
                      <a:pPr>
                        <a:lnSpc>
                          <a:spcPct val="150000"/>
                        </a:lnSpc>
                        <a:buNone/>
                      </a:pPr>
                      <a:r>
                        <a:rPr lang="en-IN" sz="1400" cap="none" spc="0" dirty="0" err="1">
                          <a:solidFill>
                            <a:schemeClr val="tx1"/>
                          </a:solidFill>
                          <a:effectLst/>
                        </a:rPr>
                        <a:t>dbservers</a:t>
                      </a:r>
                      <a:r>
                        <a:rPr lang="en-IN" sz="1400" cap="none" spc="0" dirty="0">
                          <a:solidFill>
                            <a:schemeClr val="tx1"/>
                          </a:solidFill>
                          <a:effectLst/>
                        </a:rPr>
                        <a:t> </a:t>
                      </a:r>
                    </a:p>
                    <a:p>
                      <a:pPr>
                        <a:lnSpc>
                          <a:spcPct val="150000"/>
                        </a:lnSpc>
                        <a:buNone/>
                      </a:pPr>
                      <a:r>
                        <a:rPr lang="en-IN" sz="1400" cap="none" spc="0" dirty="0">
                          <a:solidFill>
                            <a:schemeClr val="tx1"/>
                          </a:solidFill>
                          <a:effectLst/>
                        </a:rPr>
                        <a:t>or </a:t>
                      </a:r>
                    </a:p>
                    <a:p>
                      <a:pPr>
                        <a:lnSpc>
                          <a:spcPct val="150000"/>
                        </a:lnSpc>
                        <a:buNone/>
                      </a:pPr>
                      <a:r>
                        <a:rPr lang="en-IN" sz="1400" cap="none" spc="0" dirty="0">
                          <a:solidFill>
                            <a:schemeClr val="tx1"/>
                          </a:solidFill>
                          <a:effectLst/>
                        </a:rPr>
                        <a:t>children: </a:t>
                      </a:r>
                      <a:r>
                        <a:rPr lang="en-IN" sz="1400" cap="none" spc="0" dirty="0">
                          <a:solidFill>
                            <a:srgbClr val="FF0000"/>
                          </a:solidFill>
                          <a:effectLst/>
                        </a:rPr>
                        <a:t>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27711664"/>
                  </a:ext>
                </a:extLst>
              </a:tr>
              <a:tr h="759212">
                <a:tc>
                  <a:txBody>
                    <a:bodyPr/>
                    <a:lstStyle/>
                    <a:p>
                      <a:pPr>
                        <a:lnSpc>
                          <a:spcPct val="150000"/>
                        </a:lnSpc>
                        <a:buNone/>
                      </a:pPr>
                      <a:r>
                        <a:rPr lang="en-IN" sz="1400" b="1" cap="none" spc="0" dirty="0">
                          <a:solidFill>
                            <a:schemeClr val="tx1"/>
                          </a:solidFill>
                          <a:effectLst/>
                        </a:rPr>
                        <a:t>Host variables</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rgbClr val="AE562C"/>
                          </a:solidFill>
                          <a:effectLst/>
                        </a:rPr>
                        <a:t>Variables specific to a host, inline or in [</a:t>
                      </a:r>
                      <a:r>
                        <a:rPr lang="en-IN" sz="1400" cap="none" spc="0" dirty="0" err="1">
                          <a:solidFill>
                            <a:srgbClr val="AE562C"/>
                          </a:solidFill>
                          <a:effectLst/>
                        </a:rPr>
                        <a:t>host:vars</a:t>
                      </a:r>
                      <a:r>
                        <a:rPr lang="en-IN" sz="1400" cap="none" spc="0" dirty="0">
                          <a:solidFill>
                            <a:srgbClr val="AE562C"/>
                          </a:solidFill>
                          <a:effectLst/>
                        </a:rPr>
                        <a:t>] or under host 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err="1">
                          <a:solidFill>
                            <a:srgbClr val="AE562C"/>
                          </a:solidFill>
                          <a:effectLst/>
                        </a:rPr>
                        <a:t>ansible_port</a:t>
                      </a:r>
                      <a:r>
                        <a:rPr lang="en-IN" sz="1400" cap="none" spc="0" dirty="0">
                          <a:solidFill>
                            <a:srgbClr val="AE562C"/>
                          </a:solidFill>
                          <a:effectLst/>
                        </a:rPr>
                        <a:t>=2222 </a:t>
                      </a:r>
                    </a:p>
                    <a:p>
                      <a:pPr>
                        <a:lnSpc>
                          <a:spcPct val="150000"/>
                        </a:lnSpc>
                        <a:buNone/>
                      </a:pPr>
                      <a:r>
                        <a:rPr lang="en-IN" sz="1400" cap="none" spc="0" dirty="0" err="1">
                          <a:solidFill>
                            <a:srgbClr val="AE562C"/>
                          </a:solidFill>
                          <a:effectLst/>
                        </a:rPr>
                        <a:t>ansible_user</a:t>
                      </a:r>
                      <a:r>
                        <a:rPr lang="en-IN" sz="1400" cap="none" spc="0" dirty="0">
                          <a:solidFill>
                            <a:srgbClr val="AE562C"/>
                          </a:solidFill>
                          <a:effectLst/>
                        </a:rPr>
                        <a:t>=ubuntu</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42764082"/>
                  </a:ext>
                </a:extLst>
              </a:tr>
              <a:tr h="759212">
                <a:tc>
                  <a:txBody>
                    <a:bodyPr/>
                    <a:lstStyle/>
                    <a:p>
                      <a:pPr>
                        <a:lnSpc>
                          <a:spcPct val="150000"/>
                        </a:lnSpc>
                        <a:buNone/>
                      </a:pPr>
                      <a:r>
                        <a:rPr lang="en-IN" sz="1400" b="1" cap="none" spc="0" dirty="0">
                          <a:solidFill>
                            <a:schemeClr val="tx1"/>
                          </a:solidFill>
                          <a:effectLst/>
                        </a:rPr>
                        <a:t>Group variables</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tx1"/>
                          </a:solidFill>
                          <a:effectLst/>
                        </a:rPr>
                        <a:t>Variables for all hosts in a group, in [</a:t>
                      </a:r>
                      <a:r>
                        <a:rPr lang="en-IN" sz="1400" cap="none" spc="0" dirty="0" err="1">
                          <a:solidFill>
                            <a:schemeClr val="tx1"/>
                          </a:solidFill>
                          <a:effectLst/>
                        </a:rPr>
                        <a:t>group:vars</a:t>
                      </a:r>
                      <a:r>
                        <a:rPr lang="en-IN" sz="1400" cap="none" spc="0" dirty="0">
                          <a:solidFill>
                            <a:schemeClr val="tx1"/>
                          </a:solidFill>
                          <a:effectLst/>
                        </a:rPr>
                        <a:t>] or under vars: 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a:t>
                      </a:r>
                      <a:r>
                        <a:rPr lang="en-IN" sz="1400" cap="none" spc="0" dirty="0" err="1">
                          <a:solidFill>
                            <a:schemeClr val="tx1"/>
                          </a:solidFill>
                          <a:effectLst/>
                        </a:rPr>
                        <a:t>webservers:vars</a:t>
                      </a:r>
                      <a:r>
                        <a:rPr lang="en-IN" sz="1400" cap="none" spc="0" dirty="0">
                          <a:solidFill>
                            <a:schemeClr val="tx1"/>
                          </a:solidFill>
                          <a:effectLst/>
                        </a:rPr>
                        <a:t>] </a:t>
                      </a:r>
                      <a:r>
                        <a:rPr lang="en-IN" sz="1400" cap="none" spc="0" dirty="0" err="1">
                          <a:solidFill>
                            <a:schemeClr val="tx1"/>
                          </a:solidFill>
                          <a:effectLst/>
                        </a:rPr>
                        <a:t>ansible_python_interpreter</a:t>
                      </a:r>
                      <a:r>
                        <a:rPr lang="en-IN" sz="1400" cap="none" spc="0" dirty="0">
                          <a:solidFill>
                            <a:schemeClr val="tx1"/>
                          </a:solidFill>
                          <a:effectLst/>
                        </a:rPr>
                        <a:t>=/</a:t>
                      </a:r>
                      <a:r>
                        <a:rPr lang="en-IN" sz="1400" cap="none" spc="0" dirty="0" err="1">
                          <a:solidFill>
                            <a:schemeClr val="tx1"/>
                          </a:solidFill>
                          <a:effectLst/>
                        </a:rPr>
                        <a:t>usr</a:t>
                      </a:r>
                      <a:r>
                        <a:rPr lang="en-IN" sz="1400" cap="none" spc="0" dirty="0">
                          <a:solidFill>
                            <a:schemeClr val="tx1"/>
                          </a:solidFill>
                          <a:effectLst/>
                        </a:rPr>
                        <a:t>/bin/python3</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0019859"/>
                  </a:ext>
                </a:extLst>
              </a:tr>
              <a:tr h="458206">
                <a:tc>
                  <a:txBody>
                    <a:bodyPr/>
                    <a:lstStyle/>
                    <a:p>
                      <a:pPr>
                        <a:lnSpc>
                          <a:spcPct val="150000"/>
                        </a:lnSpc>
                        <a:buNone/>
                      </a:pPr>
                      <a:r>
                        <a:rPr lang="en-IN" sz="1400" b="1" cap="none" spc="0" dirty="0">
                          <a:solidFill>
                            <a:schemeClr val="tx1"/>
                          </a:solidFill>
                          <a:effectLst/>
                        </a:rPr>
                        <a:t>All group</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accent5"/>
                          </a:solidFill>
                          <a:effectLst/>
                        </a:rPr>
                        <a:t>Implicit group containing every host.</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accent5"/>
                          </a:solidFill>
                          <a:effectLst/>
                        </a:rPr>
                        <a:t>[all] or all:</a:t>
                      </a:r>
                      <a:r>
                        <a:rPr lang="en-IN" sz="1400" cap="none" spc="0" dirty="0">
                          <a:solidFill>
                            <a:schemeClr val="accent2">
                              <a:lumMod val="75000"/>
                            </a:schemeClr>
                          </a:solidFill>
                          <a:effectLst/>
                        </a:rPr>
                        <a:t> </a:t>
                      </a:r>
                      <a:r>
                        <a:rPr lang="en-IN" sz="1400" cap="none" spc="0" dirty="0">
                          <a:solidFill>
                            <a:srgbClr val="FF0000"/>
                          </a:solidFill>
                          <a:effectLst/>
                        </a:rPr>
                        <a:t>in YAML</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698191"/>
                  </a:ext>
                </a:extLst>
              </a:tr>
            </a:tbl>
          </a:graphicData>
        </a:graphic>
      </p:graphicFrame>
    </p:spTree>
    <p:extLst>
      <p:ext uri="{BB962C8B-B14F-4D97-AF65-F5344CB8AC3E}">
        <p14:creationId xmlns:p14="http://schemas.microsoft.com/office/powerpoint/2010/main" val="6790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E8EB2A-E88A-F42B-77A4-681AE829A87A}"/>
              </a:ext>
            </a:extLst>
          </p:cNvPr>
          <p:cNvSpPr>
            <a:spLocks noGrp="1"/>
          </p:cNvSpPr>
          <p:nvPr>
            <p:ph sz="quarter" idx="14"/>
          </p:nvPr>
        </p:nvSpPr>
        <p:spPr>
          <a:xfrm>
            <a:off x="768876" y="970516"/>
            <a:ext cx="5173144" cy="5613163"/>
          </a:xfrm>
        </p:spPr>
        <p:txBody>
          <a:bodyPr/>
          <a:lstStyle/>
          <a:p>
            <a:pPr lvl="1">
              <a:lnSpc>
                <a:spcPct val="100000"/>
              </a:lnSpc>
              <a:buNone/>
            </a:pPr>
            <a:r>
              <a:rPr lang="en-IN" sz="1400" b="1" u="sng" dirty="0">
                <a:solidFill>
                  <a:schemeClr val="accent5"/>
                </a:solidFill>
                <a:effectLst/>
              </a:rPr>
              <a:t># </a:t>
            </a:r>
            <a:r>
              <a:rPr lang="en-IN" sz="1400" b="1" u="sng" dirty="0" err="1">
                <a:solidFill>
                  <a:schemeClr val="accent5"/>
                </a:solidFill>
                <a:effectLst/>
              </a:rPr>
              <a:t>inventory.ini</a:t>
            </a:r>
            <a:r>
              <a:rPr lang="en-IN" sz="1400" b="1" u="sng" dirty="0">
                <a:solidFill>
                  <a:schemeClr val="accent5"/>
                </a:solidFill>
                <a:effectLst/>
              </a:rPr>
              <a:t> File</a:t>
            </a:r>
          </a:p>
          <a:p>
            <a:pPr lvl="1">
              <a:lnSpc>
                <a:spcPct val="100000"/>
              </a:lnSpc>
              <a:buNone/>
            </a:pPr>
            <a:r>
              <a:rPr lang="en-IN" sz="1200" b="1" dirty="0">
                <a:effectLst/>
              </a:rPr>
              <a:t># Hosts can be listed directly or grouped</a:t>
            </a:r>
            <a:endParaRPr lang="en-IN" sz="1200" dirty="0">
              <a:effectLst/>
            </a:endParaRPr>
          </a:p>
          <a:p>
            <a:pPr lvl="1">
              <a:lnSpc>
                <a:spcPct val="100000"/>
              </a:lnSpc>
              <a:buNone/>
            </a:pPr>
            <a:r>
              <a:rPr lang="en-IN" sz="1200" dirty="0">
                <a:effectLst/>
              </a:rPr>
              <a:t>	web1.example.com</a:t>
            </a:r>
          </a:p>
          <a:p>
            <a:pPr lvl="1">
              <a:lnSpc>
                <a:spcPct val="100000"/>
              </a:lnSpc>
              <a:buNone/>
            </a:pPr>
            <a:r>
              <a:rPr lang="en-IN" sz="1200" dirty="0">
                <a:effectLst/>
              </a:rPr>
              <a:t>	db1.example.com</a:t>
            </a:r>
          </a:p>
          <a:p>
            <a:pPr lvl="1">
              <a:lnSpc>
                <a:spcPct val="100000"/>
              </a:lnSpc>
              <a:buNone/>
            </a:pPr>
            <a:r>
              <a:rPr lang="en-IN" sz="1200" b="1" dirty="0">
                <a:effectLst/>
              </a:rPr>
              <a:t># Group</a:t>
            </a:r>
            <a:endParaRPr lang="en-IN" sz="1200" dirty="0"/>
          </a:p>
          <a:p>
            <a:pPr lvl="1">
              <a:lnSpc>
                <a:spcPct val="100000"/>
              </a:lnSpc>
              <a:buNone/>
            </a:pPr>
            <a:r>
              <a:rPr lang="en-IN" sz="1200" dirty="0"/>
              <a:t>	[webservers]</a:t>
            </a:r>
          </a:p>
          <a:p>
            <a:pPr lvl="1">
              <a:lnSpc>
                <a:spcPct val="100000"/>
              </a:lnSpc>
              <a:buNone/>
            </a:pPr>
            <a:r>
              <a:rPr lang="en-IN" sz="1200" dirty="0"/>
              <a:t>	     web1.example.com</a:t>
            </a:r>
            <a:br>
              <a:rPr lang="en-IN" sz="1200" dirty="0"/>
            </a:br>
            <a:r>
              <a:rPr lang="en-IN" sz="1200" dirty="0"/>
              <a:t>     web2.example.com </a:t>
            </a:r>
            <a:r>
              <a:rPr lang="en-IN" sz="1200" dirty="0" err="1"/>
              <a:t>ansible_host</a:t>
            </a:r>
            <a:r>
              <a:rPr lang="en-IN" sz="1200" dirty="0"/>
              <a:t>=192.168.1.20 </a:t>
            </a:r>
            <a:r>
              <a:rPr lang="en-IN" sz="1200" dirty="0" err="1"/>
              <a:t>ansible_port</a:t>
            </a:r>
            <a:r>
              <a:rPr lang="en-IN" sz="1200" dirty="0"/>
              <a:t>=2222</a:t>
            </a:r>
          </a:p>
          <a:p>
            <a:pPr lvl="1">
              <a:lnSpc>
                <a:spcPct val="100000"/>
              </a:lnSpc>
              <a:buNone/>
            </a:pPr>
            <a:r>
              <a:rPr lang="en-IN" sz="1200" dirty="0"/>
              <a:t>	[</a:t>
            </a:r>
            <a:r>
              <a:rPr lang="en-IN" sz="1200" dirty="0" err="1"/>
              <a:t>dbservers</a:t>
            </a:r>
            <a:r>
              <a:rPr lang="en-IN" sz="1200" dirty="0"/>
              <a:t>]</a:t>
            </a:r>
          </a:p>
          <a:p>
            <a:pPr lvl="1">
              <a:lnSpc>
                <a:spcPct val="100000"/>
              </a:lnSpc>
              <a:buNone/>
            </a:pPr>
            <a:r>
              <a:rPr lang="en-IN" sz="1200" dirty="0"/>
              <a:t>	     db1.example.com</a:t>
            </a:r>
          </a:p>
          <a:p>
            <a:pPr lvl="1">
              <a:lnSpc>
                <a:spcPct val="100000"/>
              </a:lnSpc>
              <a:buNone/>
            </a:pPr>
            <a:r>
              <a:rPr lang="en-IN" sz="1200" dirty="0"/>
              <a:t>	     db2.example.com</a:t>
            </a:r>
          </a:p>
          <a:p>
            <a:pPr lvl="1">
              <a:lnSpc>
                <a:spcPct val="100000"/>
              </a:lnSpc>
              <a:buNone/>
            </a:pPr>
            <a:r>
              <a:rPr lang="en-IN" sz="1200" b="1" dirty="0">
                <a:effectLst/>
              </a:rPr>
              <a:t># Group variables</a:t>
            </a:r>
            <a:endParaRPr lang="en-IN" sz="1200" dirty="0">
              <a:effectLst/>
            </a:endParaRPr>
          </a:p>
          <a:p>
            <a:pPr lvl="1">
              <a:lnSpc>
                <a:spcPct val="100000"/>
              </a:lnSpc>
              <a:buNone/>
            </a:pPr>
            <a:r>
              <a:rPr lang="en-IN" sz="1200" dirty="0">
                <a:effectLst/>
              </a:rPr>
              <a:t>	[</a:t>
            </a:r>
            <a:r>
              <a:rPr lang="en-IN" sz="1200" dirty="0" err="1">
                <a:effectLst/>
              </a:rPr>
              <a:t>webservers:vars</a:t>
            </a:r>
            <a:r>
              <a:rPr lang="en-IN" sz="1200" dirty="0">
                <a:effectLst/>
              </a:rPr>
              <a:t>]</a:t>
            </a:r>
          </a:p>
          <a:p>
            <a:pPr lvl="1">
              <a:lnSpc>
                <a:spcPct val="100000"/>
              </a:lnSpc>
              <a:buNone/>
            </a:pPr>
            <a:r>
              <a:rPr lang="en-IN" sz="1200" dirty="0">
                <a:effectLst/>
              </a:rPr>
              <a:t>	    </a:t>
            </a:r>
            <a:r>
              <a:rPr lang="en-IN" sz="1200" dirty="0" err="1">
                <a:effectLst/>
              </a:rPr>
              <a:t>ansible_user</a:t>
            </a:r>
            <a:r>
              <a:rPr lang="en-IN" sz="1200" dirty="0">
                <a:effectLst/>
              </a:rPr>
              <a:t>=ubuntu</a:t>
            </a:r>
          </a:p>
          <a:p>
            <a:pPr lvl="1">
              <a:lnSpc>
                <a:spcPct val="100000"/>
              </a:lnSpc>
              <a:buNone/>
            </a:pPr>
            <a:r>
              <a:rPr lang="en-IN" sz="1200" dirty="0">
                <a:effectLst/>
              </a:rPr>
              <a:t>	    </a:t>
            </a:r>
            <a:r>
              <a:rPr lang="en-IN" sz="1200" dirty="0" err="1">
                <a:effectLst/>
              </a:rPr>
              <a:t>ansible_ssh_private_key_file</a:t>
            </a:r>
            <a:r>
              <a:rPr lang="en-IN" sz="1200" dirty="0">
                <a:effectLst/>
              </a:rPr>
              <a:t>=~/.ssh/</a:t>
            </a:r>
            <a:r>
              <a:rPr lang="en-IN" sz="1200" dirty="0" err="1">
                <a:effectLst/>
              </a:rPr>
              <a:t>id_rsa</a:t>
            </a:r>
            <a:endParaRPr lang="en-IN" sz="1200" b="1" dirty="0"/>
          </a:p>
          <a:p>
            <a:pPr lvl="1">
              <a:lnSpc>
                <a:spcPct val="100000"/>
              </a:lnSpc>
              <a:buNone/>
            </a:pPr>
            <a:r>
              <a:rPr lang="en-IN" sz="1200" b="1" dirty="0">
                <a:effectLst/>
              </a:rPr>
              <a:t># Children groups (nesting)</a:t>
            </a:r>
            <a:endParaRPr lang="en-IN" sz="1200" dirty="0">
              <a:effectLst/>
            </a:endParaRPr>
          </a:p>
          <a:p>
            <a:pPr lvl="1">
              <a:lnSpc>
                <a:spcPct val="100000"/>
              </a:lnSpc>
              <a:buNone/>
            </a:pPr>
            <a:r>
              <a:rPr lang="en-IN" sz="1200" dirty="0">
                <a:effectLst/>
              </a:rPr>
              <a:t>	[</a:t>
            </a:r>
            <a:r>
              <a:rPr lang="en-IN" sz="1200" dirty="0" err="1">
                <a:effectLst/>
              </a:rPr>
              <a:t>prod:children</a:t>
            </a:r>
            <a:r>
              <a:rPr lang="en-IN" sz="1200" dirty="0">
                <a:effectLst/>
              </a:rPr>
              <a:t>]</a:t>
            </a:r>
          </a:p>
          <a:p>
            <a:pPr lvl="1">
              <a:lnSpc>
                <a:spcPct val="100000"/>
              </a:lnSpc>
              <a:buNone/>
            </a:pPr>
            <a:r>
              <a:rPr lang="en-IN" sz="1200" dirty="0">
                <a:effectLst/>
              </a:rPr>
              <a:t>	    webservers</a:t>
            </a:r>
          </a:p>
          <a:p>
            <a:pPr lvl="1">
              <a:lnSpc>
                <a:spcPct val="100000"/>
              </a:lnSpc>
              <a:buNone/>
            </a:pPr>
            <a:r>
              <a:rPr lang="en-IN" sz="1200" dirty="0">
                <a:effectLst/>
              </a:rPr>
              <a:t>	    </a:t>
            </a:r>
            <a:r>
              <a:rPr lang="en-IN" sz="1200" dirty="0" err="1">
                <a:effectLst/>
              </a:rPr>
              <a:t>dbservers</a:t>
            </a:r>
            <a:endParaRPr lang="en-IN" sz="1200" b="1" dirty="0"/>
          </a:p>
          <a:p>
            <a:pPr lvl="1">
              <a:lnSpc>
                <a:spcPct val="100000"/>
              </a:lnSpc>
              <a:buNone/>
            </a:pPr>
            <a:r>
              <a:rPr lang="en-IN" sz="1200" b="1" dirty="0">
                <a:effectLst/>
              </a:rPr>
              <a:t># All group variables</a:t>
            </a:r>
            <a:endParaRPr lang="en-IN" sz="1200" dirty="0">
              <a:effectLst/>
            </a:endParaRPr>
          </a:p>
          <a:p>
            <a:pPr lvl="1">
              <a:lnSpc>
                <a:spcPct val="100000"/>
              </a:lnSpc>
              <a:buNone/>
            </a:pPr>
            <a:r>
              <a:rPr lang="en-IN" sz="1200" dirty="0">
                <a:effectLst/>
              </a:rPr>
              <a:t>	[</a:t>
            </a:r>
            <a:r>
              <a:rPr lang="en-IN" sz="1200" dirty="0" err="1">
                <a:effectLst/>
              </a:rPr>
              <a:t>all:vars</a:t>
            </a:r>
            <a:r>
              <a:rPr lang="en-IN" sz="1200" dirty="0">
                <a:effectLst/>
              </a:rPr>
              <a:t>]</a:t>
            </a:r>
          </a:p>
          <a:p>
            <a:pPr lvl="1">
              <a:lnSpc>
                <a:spcPct val="100000"/>
              </a:lnSpc>
              <a:buNone/>
            </a:pPr>
            <a:r>
              <a:rPr lang="en-IN" sz="1200" dirty="0">
                <a:effectLst/>
              </a:rPr>
              <a:t>	    company_name=examplecorp</a:t>
            </a:r>
          </a:p>
          <a:p>
            <a:pPr>
              <a:lnSpc>
                <a:spcPct val="100000"/>
              </a:lnSpc>
            </a:pPr>
            <a:br>
              <a:rPr lang="en-IN" sz="1100" dirty="0">
                <a:effectLst/>
              </a:rPr>
            </a:br>
            <a:endParaRPr lang="en-IN" sz="1100" dirty="0">
              <a:effectLst/>
            </a:endParaRPr>
          </a:p>
          <a:p>
            <a:pPr>
              <a:lnSpc>
                <a:spcPct val="100000"/>
              </a:lnSpc>
            </a:pPr>
            <a:endParaRPr lang="en-US" sz="1100" dirty="0"/>
          </a:p>
        </p:txBody>
      </p:sp>
      <p:sp>
        <p:nvSpPr>
          <p:cNvPr id="6" name="Content Placeholder 5">
            <a:extLst>
              <a:ext uri="{FF2B5EF4-FFF2-40B4-BE49-F238E27FC236}">
                <a16:creationId xmlns:a16="http://schemas.microsoft.com/office/drawing/2014/main" id="{B354B56A-5E43-0E78-594E-C1EB7DB72094}"/>
              </a:ext>
            </a:extLst>
          </p:cNvPr>
          <p:cNvSpPr>
            <a:spLocks noGrp="1"/>
          </p:cNvSpPr>
          <p:nvPr>
            <p:ph sz="quarter" idx="15"/>
          </p:nvPr>
        </p:nvSpPr>
        <p:spPr>
          <a:xfrm>
            <a:off x="6718433" y="970516"/>
            <a:ext cx="4721489" cy="5449535"/>
          </a:xfrm>
        </p:spPr>
        <p:txBody>
          <a:bodyPr/>
          <a:lstStyle/>
          <a:p>
            <a:pPr>
              <a:lnSpc>
                <a:spcPct val="100000"/>
              </a:lnSpc>
            </a:pPr>
            <a:r>
              <a:rPr lang="en-US" sz="1400" b="1" u="sng" dirty="0">
                <a:solidFill>
                  <a:schemeClr val="accent5"/>
                </a:solidFill>
              </a:rPr>
              <a:t># </a:t>
            </a:r>
            <a:r>
              <a:rPr lang="en-US" sz="1400" b="1" u="sng" dirty="0" err="1">
                <a:solidFill>
                  <a:schemeClr val="accent5"/>
                </a:solidFill>
              </a:rPr>
              <a:t>inventory.yaml</a:t>
            </a:r>
            <a:r>
              <a:rPr lang="en-US" sz="1400" b="1" u="sng" dirty="0">
                <a:solidFill>
                  <a:schemeClr val="accent5"/>
                </a:solidFill>
              </a:rPr>
              <a:t> File</a:t>
            </a:r>
          </a:p>
          <a:p>
            <a:pPr>
              <a:lnSpc>
                <a:spcPct val="100000"/>
              </a:lnSpc>
            </a:pPr>
            <a:r>
              <a:rPr lang="en-US" sz="1100" b="1" dirty="0"/>
              <a:t>all:</a:t>
            </a:r>
          </a:p>
          <a:p>
            <a:pPr>
              <a:lnSpc>
                <a:spcPct val="100000"/>
              </a:lnSpc>
            </a:pPr>
            <a:r>
              <a:rPr lang="en-IN" sz="1100" b="1" dirty="0">
                <a:effectLst/>
              </a:rPr>
              <a:t># All group variables</a:t>
            </a:r>
            <a:endParaRPr lang="en-IN" sz="1100" dirty="0">
              <a:effectLst/>
            </a:endParaRPr>
          </a:p>
          <a:p>
            <a:pPr>
              <a:lnSpc>
                <a:spcPct val="100000"/>
              </a:lnSpc>
            </a:pPr>
            <a:r>
              <a:rPr lang="en-US" sz="1100" dirty="0"/>
              <a:t>  </a:t>
            </a:r>
            <a:r>
              <a:rPr lang="en-US" sz="1100" b="1" dirty="0"/>
              <a:t>hosts:   </a:t>
            </a:r>
          </a:p>
          <a:p>
            <a:pPr>
              <a:lnSpc>
                <a:spcPct val="100000"/>
              </a:lnSpc>
            </a:pPr>
            <a:r>
              <a:rPr lang="en-US" sz="1100" dirty="0"/>
              <a:t>    web1.example.com:</a:t>
            </a:r>
          </a:p>
          <a:p>
            <a:pPr>
              <a:lnSpc>
                <a:spcPct val="100000"/>
              </a:lnSpc>
            </a:pPr>
            <a:r>
              <a:rPr lang="en-US" sz="1100" dirty="0"/>
              <a:t>      </a:t>
            </a:r>
            <a:r>
              <a:rPr lang="en-US" sz="1100" dirty="0" err="1"/>
              <a:t>ansible_user</a:t>
            </a:r>
            <a:r>
              <a:rPr lang="en-US" sz="1100" dirty="0"/>
              <a:t>: ubuntu</a:t>
            </a:r>
          </a:p>
          <a:p>
            <a:pPr>
              <a:lnSpc>
                <a:spcPct val="100000"/>
              </a:lnSpc>
            </a:pPr>
            <a:r>
              <a:rPr lang="en-US" sz="1100" dirty="0"/>
              <a:t>      </a:t>
            </a:r>
            <a:r>
              <a:rPr lang="en-US" sz="1100" dirty="0" err="1"/>
              <a:t>ansible_port</a:t>
            </a:r>
            <a:r>
              <a:rPr lang="en-US" sz="1100" dirty="0"/>
              <a:t>: 2222</a:t>
            </a:r>
          </a:p>
          <a:p>
            <a:pPr>
              <a:lnSpc>
                <a:spcPct val="100000"/>
              </a:lnSpc>
            </a:pPr>
            <a:r>
              <a:rPr lang="en-US" sz="1100" dirty="0"/>
              <a:t>    web2.example.com:</a:t>
            </a:r>
            <a:br>
              <a:rPr lang="en-US" sz="1100" dirty="0">
                <a:solidFill>
                  <a:schemeClr val="accent5"/>
                </a:solidFill>
              </a:rPr>
            </a:br>
            <a:endParaRPr lang="en-US" sz="1100" dirty="0">
              <a:solidFill>
                <a:schemeClr val="accent5"/>
              </a:solidFill>
            </a:endParaRPr>
          </a:p>
          <a:p>
            <a:pPr>
              <a:lnSpc>
                <a:spcPct val="100000"/>
              </a:lnSpc>
            </a:pPr>
            <a:r>
              <a:rPr lang="en-IN" sz="1100" b="1" dirty="0">
                <a:effectLst/>
              </a:rPr>
              <a:t># Children groups (nesting)</a:t>
            </a:r>
            <a:endParaRPr lang="en-US" sz="1100" dirty="0"/>
          </a:p>
          <a:p>
            <a:pPr>
              <a:lnSpc>
                <a:spcPct val="100000"/>
              </a:lnSpc>
            </a:pPr>
            <a:r>
              <a:rPr lang="en-US" sz="1100" dirty="0"/>
              <a:t>    </a:t>
            </a:r>
            <a:r>
              <a:rPr lang="en-US" sz="1100" b="1" dirty="0"/>
              <a:t>children: </a:t>
            </a:r>
            <a:r>
              <a:rPr lang="en-US" sz="1100" dirty="0"/>
              <a:t>webservers:</a:t>
            </a:r>
          </a:p>
          <a:p>
            <a:pPr>
              <a:lnSpc>
                <a:spcPct val="100000"/>
              </a:lnSpc>
            </a:pPr>
            <a:r>
              <a:rPr lang="en-US" sz="1100" dirty="0"/>
              <a:t>        hosts:</a:t>
            </a:r>
          </a:p>
          <a:p>
            <a:pPr>
              <a:lnSpc>
                <a:spcPct val="100000"/>
              </a:lnSpc>
            </a:pPr>
            <a:r>
              <a:rPr lang="en-US" sz="1100" dirty="0"/>
              <a:t>          web1.example.com:</a:t>
            </a:r>
          </a:p>
          <a:p>
            <a:pPr>
              <a:lnSpc>
                <a:spcPct val="100000"/>
              </a:lnSpc>
            </a:pPr>
            <a:r>
              <a:rPr lang="en-US" sz="1100" dirty="0"/>
              <a:t>          web2.example.com:</a:t>
            </a:r>
            <a:br>
              <a:rPr lang="en-US" sz="1100" dirty="0"/>
            </a:br>
            <a:br>
              <a:rPr lang="en-US" sz="1100" dirty="0"/>
            </a:br>
            <a:r>
              <a:rPr lang="en-IN" sz="1100" b="1" dirty="0">
                <a:effectLst/>
              </a:rPr>
              <a:t># Group variables</a:t>
            </a:r>
            <a:endParaRPr lang="en-IN" sz="1100" dirty="0">
              <a:effectLst/>
            </a:endParaRPr>
          </a:p>
          <a:p>
            <a:pPr>
              <a:lnSpc>
                <a:spcPct val="100000"/>
              </a:lnSpc>
            </a:pPr>
            <a:r>
              <a:rPr lang="en-US" sz="1100" dirty="0"/>
              <a:t>        </a:t>
            </a:r>
            <a:r>
              <a:rPr lang="en-US" sz="1100" b="1" dirty="0"/>
              <a:t>vars:</a:t>
            </a:r>
          </a:p>
          <a:p>
            <a:pPr>
              <a:lnSpc>
                <a:spcPct val="100000"/>
              </a:lnSpc>
            </a:pPr>
            <a:r>
              <a:rPr lang="en-US" sz="1100" dirty="0"/>
              <a:t>          </a:t>
            </a:r>
            <a:r>
              <a:rPr lang="en-US" sz="1100" dirty="0" err="1"/>
              <a:t>ansible_python_interpreter</a:t>
            </a:r>
            <a:r>
              <a:rPr lang="en-US" sz="1100" dirty="0"/>
              <a:t>: /</a:t>
            </a:r>
            <a:r>
              <a:rPr lang="en-US" sz="1100" dirty="0" err="1"/>
              <a:t>usr</a:t>
            </a:r>
            <a:r>
              <a:rPr lang="en-US" sz="1100" dirty="0"/>
              <a:t>/bin/python3</a:t>
            </a:r>
          </a:p>
          <a:p>
            <a:pPr>
              <a:lnSpc>
                <a:spcPct val="100000"/>
              </a:lnSpc>
            </a:pPr>
            <a:r>
              <a:rPr lang="en-IN" sz="1100" b="1" dirty="0">
                <a:effectLst/>
              </a:rPr>
              <a:t># Group</a:t>
            </a:r>
            <a:endParaRPr lang="en-IN" sz="1100" dirty="0"/>
          </a:p>
          <a:p>
            <a:pPr>
              <a:lnSpc>
                <a:spcPct val="100000"/>
              </a:lnSpc>
            </a:pPr>
            <a:r>
              <a:rPr lang="en-US" sz="1100" dirty="0"/>
              <a:t>      </a:t>
            </a:r>
            <a:r>
              <a:rPr lang="en-US" sz="1100" b="1" dirty="0" err="1"/>
              <a:t>dbservers</a:t>
            </a:r>
            <a:r>
              <a:rPr lang="en-US" sz="1100" b="1" dirty="0"/>
              <a:t>:</a:t>
            </a:r>
          </a:p>
          <a:p>
            <a:pPr>
              <a:lnSpc>
                <a:spcPct val="100000"/>
              </a:lnSpc>
            </a:pPr>
            <a:r>
              <a:rPr lang="en-US" sz="1100" dirty="0"/>
              <a:t>        </a:t>
            </a:r>
            <a:r>
              <a:rPr lang="en-US" sz="1100" b="1" dirty="0"/>
              <a:t>hosts:</a:t>
            </a:r>
          </a:p>
          <a:p>
            <a:pPr>
              <a:lnSpc>
                <a:spcPct val="100000"/>
              </a:lnSpc>
            </a:pPr>
            <a:r>
              <a:rPr lang="en-US" sz="1100" dirty="0"/>
              <a:t>          db1.example.com:</a:t>
            </a:r>
          </a:p>
          <a:p>
            <a:pPr>
              <a:lnSpc>
                <a:spcPct val="100000"/>
              </a:lnSpc>
            </a:pPr>
            <a:r>
              <a:rPr lang="en-US" sz="1100" dirty="0"/>
              <a:t>          db2.example.com:</a:t>
            </a:r>
          </a:p>
        </p:txBody>
      </p:sp>
      <p:sp>
        <p:nvSpPr>
          <p:cNvPr id="4" name="Title 3">
            <a:extLst>
              <a:ext uri="{FF2B5EF4-FFF2-40B4-BE49-F238E27FC236}">
                <a16:creationId xmlns:a16="http://schemas.microsoft.com/office/drawing/2014/main" id="{0981B623-9463-48A3-7247-1C6F99D1750E}"/>
              </a:ext>
            </a:extLst>
          </p:cNvPr>
          <p:cNvSpPr>
            <a:spLocks noGrp="1"/>
          </p:cNvSpPr>
          <p:nvPr>
            <p:ph type="title"/>
          </p:nvPr>
        </p:nvSpPr>
        <p:spPr>
          <a:xfrm>
            <a:off x="768875" y="182403"/>
            <a:ext cx="10671048" cy="606869"/>
          </a:xfrm>
        </p:spPr>
        <p:txBody>
          <a:bodyPr/>
          <a:lstStyle/>
          <a:p>
            <a:r>
              <a:rPr lang="en-US" dirty="0"/>
              <a:t>Ansible - Inventory File – Types - .</a:t>
            </a:r>
            <a:r>
              <a:rPr lang="en-US" dirty="0" err="1"/>
              <a:t>ini</a:t>
            </a:r>
            <a:r>
              <a:rPr lang="en-US" dirty="0"/>
              <a:t> &amp; .</a:t>
            </a:r>
            <a:r>
              <a:rPr lang="en-US" dirty="0" err="1"/>
              <a:t>yaml</a:t>
            </a:r>
            <a:endParaRPr lang="en-US" dirty="0"/>
          </a:p>
        </p:txBody>
      </p:sp>
    </p:spTree>
    <p:extLst>
      <p:ext uri="{BB962C8B-B14F-4D97-AF65-F5344CB8AC3E}">
        <p14:creationId xmlns:p14="http://schemas.microsoft.com/office/powerpoint/2010/main" val="36509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D4042C-71AD-BD85-5495-64B2409402D1}"/>
              </a:ext>
            </a:extLst>
          </p:cNvPr>
          <p:cNvSpPr>
            <a:spLocks noGrp="1"/>
          </p:cNvSpPr>
          <p:nvPr>
            <p:ph type="body" sz="quarter" idx="43"/>
          </p:nvPr>
        </p:nvSpPr>
        <p:spPr>
          <a:xfrm>
            <a:off x="768875" y="1428056"/>
            <a:ext cx="10687050" cy="3107609"/>
          </a:xfrm>
        </p:spPr>
        <p:txBody>
          <a:bodyPr>
            <a:noAutofit/>
          </a:bodyPr>
          <a:lstStyle/>
          <a:p>
            <a:pPr marL="285750" indent="-285750">
              <a:lnSpc>
                <a:spcPct val="150000"/>
              </a:lnSpc>
              <a:buFont typeface="Arial" panose="020B0604020202020204" pitchFamily="34" charset="0"/>
              <a:buChar char="•"/>
            </a:pPr>
            <a:r>
              <a:rPr lang="en-US" dirty="0"/>
              <a:t>Configuration management (CM) is a systematic process used to establish and maintain consistency of a product or infrastructure. </a:t>
            </a:r>
          </a:p>
          <a:p>
            <a:pPr marL="285750" indent="-285750">
              <a:lnSpc>
                <a:spcPct val="150000"/>
              </a:lnSpc>
              <a:buFont typeface="Arial" panose="020B0604020202020204" pitchFamily="34" charset="0"/>
              <a:buChar char="•"/>
            </a:pPr>
            <a:r>
              <a:rPr lang="en-US" dirty="0"/>
              <a:t>Configuration management ensures that all hardware, software, along with network resources are identified, tracked, and maintained in a known desired state</a:t>
            </a:r>
          </a:p>
          <a:p>
            <a:pPr marL="285750" indent="-285750">
              <a:lnSpc>
                <a:spcPct val="150000"/>
              </a:lnSpc>
              <a:buFont typeface="Arial" panose="020B0604020202020204" pitchFamily="34" charset="0"/>
              <a:buChar char="•"/>
            </a:pPr>
            <a:r>
              <a:rPr lang="en-US" dirty="0"/>
              <a:t>The configuration management ensure the processes are transparent and documented when the changes are performed on the resources.</a:t>
            </a:r>
          </a:p>
          <a:p>
            <a:pPr marL="285750" indent="-285750">
              <a:lnSpc>
                <a:spcPct val="150000"/>
              </a:lnSpc>
              <a:buFont typeface="Arial" panose="020B0604020202020204" pitchFamily="34" charset="0"/>
              <a:buChar char="•"/>
            </a:pPr>
            <a:r>
              <a:rPr lang="en-US" b="1" dirty="0">
                <a:solidFill>
                  <a:schemeClr val="accent5"/>
                </a:solidFill>
              </a:rPr>
              <a:t>Popular Tools: </a:t>
            </a:r>
            <a:r>
              <a:rPr lang="en-US" dirty="0"/>
              <a:t>Ansible, Chef, SaltStack, Puppet and others automate and manage configurations at scale</a:t>
            </a:r>
          </a:p>
          <a:p>
            <a:pPr>
              <a:lnSpc>
                <a:spcPct val="150000"/>
              </a:lnSpc>
            </a:pPr>
            <a:endParaRPr lang="en-US" dirty="0"/>
          </a:p>
          <a:p>
            <a:pPr>
              <a:lnSpc>
                <a:spcPct val="150000"/>
              </a:lnSpc>
            </a:pPr>
            <a:endParaRPr lang="en-US" dirty="0"/>
          </a:p>
        </p:txBody>
      </p:sp>
      <p:sp>
        <p:nvSpPr>
          <p:cNvPr id="4" name="Title 3">
            <a:extLst>
              <a:ext uri="{FF2B5EF4-FFF2-40B4-BE49-F238E27FC236}">
                <a16:creationId xmlns:a16="http://schemas.microsoft.com/office/drawing/2014/main" id="{0133D7FC-9D63-0875-61F6-5E4211F6D164}"/>
              </a:ext>
            </a:extLst>
          </p:cNvPr>
          <p:cNvSpPr>
            <a:spLocks noGrp="1"/>
          </p:cNvSpPr>
          <p:nvPr>
            <p:ph type="title"/>
          </p:nvPr>
        </p:nvSpPr>
        <p:spPr>
          <a:xfrm>
            <a:off x="768875" y="182403"/>
            <a:ext cx="10671048" cy="822960"/>
          </a:xfrm>
        </p:spPr>
        <p:txBody>
          <a:bodyPr anchor="b">
            <a:normAutofit/>
          </a:bodyPr>
          <a:lstStyle/>
          <a:p>
            <a:r>
              <a:rPr lang="en-IN" dirty="0">
                <a:effectLst/>
              </a:rPr>
              <a:t>Configuration Management</a:t>
            </a:r>
            <a:endParaRPr lang="en-US" dirty="0"/>
          </a:p>
        </p:txBody>
      </p:sp>
      <p:grpSp>
        <p:nvGrpSpPr>
          <p:cNvPr id="2" name="Group 1">
            <a:extLst>
              <a:ext uri="{FF2B5EF4-FFF2-40B4-BE49-F238E27FC236}">
                <a16:creationId xmlns:a16="http://schemas.microsoft.com/office/drawing/2014/main" id="{E0C0F3AA-EE2B-B499-5B01-2439904D661A}"/>
              </a:ext>
            </a:extLst>
          </p:cNvPr>
          <p:cNvGrpSpPr/>
          <p:nvPr/>
        </p:nvGrpSpPr>
        <p:grpSpPr>
          <a:xfrm>
            <a:off x="0" y="4769402"/>
            <a:ext cx="12192768" cy="1931596"/>
            <a:chOff x="0" y="4769402"/>
            <a:chExt cx="12192768" cy="1931596"/>
          </a:xfrm>
        </p:grpSpPr>
        <p:pic>
          <p:nvPicPr>
            <p:cNvPr id="8" name="Picture 7">
              <a:extLst>
                <a:ext uri="{FF2B5EF4-FFF2-40B4-BE49-F238E27FC236}">
                  <a16:creationId xmlns:a16="http://schemas.microsoft.com/office/drawing/2014/main" id="{4148B54C-E784-45F4-F380-5D316FADA4B8}"/>
                </a:ext>
              </a:extLst>
            </p:cNvPr>
            <p:cNvPicPr>
              <a:picLocks noChangeAspect="1"/>
            </p:cNvPicPr>
            <p:nvPr/>
          </p:nvPicPr>
          <p:blipFill>
            <a:blip r:embed="rId3"/>
            <a:stretch>
              <a:fillRect/>
            </a:stretch>
          </p:blipFill>
          <p:spPr>
            <a:xfrm>
              <a:off x="0" y="4769402"/>
              <a:ext cx="6196914" cy="1931271"/>
            </a:xfrm>
            <a:prstGeom prst="rect">
              <a:avLst/>
            </a:prstGeom>
          </p:spPr>
        </p:pic>
        <p:pic>
          <p:nvPicPr>
            <p:cNvPr id="9" name="Picture 8">
              <a:extLst>
                <a:ext uri="{FF2B5EF4-FFF2-40B4-BE49-F238E27FC236}">
                  <a16:creationId xmlns:a16="http://schemas.microsoft.com/office/drawing/2014/main" id="{F09725A4-5845-062A-533B-58CCDCC6C984}"/>
                </a:ext>
              </a:extLst>
            </p:cNvPr>
            <p:cNvPicPr>
              <a:picLocks noChangeAspect="1"/>
            </p:cNvPicPr>
            <p:nvPr/>
          </p:nvPicPr>
          <p:blipFill>
            <a:blip r:embed="rId4"/>
            <a:stretch>
              <a:fillRect/>
            </a:stretch>
          </p:blipFill>
          <p:spPr>
            <a:xfrm>
              <a:off x="6053665" y="4787744"/>
              <a:ext cx="6139103" cy="1913254"/>
            </a:xfrm>
            <a:prstGeom prst="rect">
              <a:avLst/>
            </a:prstGeom>
          </p:spPr>
        </p:pic>
      </p:grpSp>
    </p:spTree>
    <p:extLst>
      <p:ext uri="{BB962C8B-B14F-4D97-AF65-F5344CB8AC3E}">
        <p14:creationId xmlns:p14="http://schemas.microsoft.com/office/powerpoint/2010/main" val="26470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8B4041-6866-2CB6-DE8A-11B013B4F5DC}"/>
              </a:ext>
            </a:extLst>
          </p:cNvPr>
          <p:cNvSpPr>
            <a:spLocks noGrp="1"/>
          </p:cNvSpPr>
          <p:nvPr>
            <p:ph type="title"/>
          </p:nvPr>
        </p:nvSpPr>
        <p:spPr>
          <a:xfrm>
            <a:off x="768875" y="182403"/>
            <a:ext cx="10671048" cy="693496"/>
          </a:xfrm>
        </p:spPr>
        <p:txBody>
          <a:bodyPr/>
          <a:lstStyle/>
          <a:p>
            <a:r>
              <a:rPr lang="en-US" dirty="0"/>
              <a:t>Ansible – Inventory File - Example</a:t>
            </a:r>
          </a:p>
        </p:txBody>
      </p:sp>
      <p:pic>
        <p:nvPicPr>
          <p:cNvPr id="8196" name="Picture 4">
            <a:extLst>
              <a:ext uri="{FF2B5EF4-FFF2-40B4-BE49-F238E27FC236}">
                <a16:creationId xmlns:a16="http://schemas.microsoft.com/office/drawing/2014/main" id="{87C81817-2EFE-1123-10B9-C0B69B923128}"/>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2400300" y="1223040"/>
            <a:ext cx="7503640" cy="534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2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4DC1-21EB-7475-7EFE-607565ECF41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7C6061E-9934-05CE-234A-3EFC1EDF13AA}"/>
              </a:ext>
            </a:extLst>
          </p:cNvPr>
          <p:cNvSpPr>
            <a:spLocks noGrp="1"/>
          </p:cNvSpPr>
          <p:nvPr>
            <p:ph type="body" sz="quarter" idx="43"/>
          </p:nvPr>
        </p:nvSpPr>
        <p:spPr>
          <a:xfrm>
            <a:off x="752077" y="1330592"/>
            <a:ext cx="5334000" cy="4896954"/>
          </a:xfrm>
          <a:solidFill>
            <a:schemeClr val="accent1">
              <a:lumMod val="20000"/>
              <a:lumOff val="80000"/>
              <a:alpha val="24784"/>
            </a:schemeClr>
          </a:solidFill>
        </p:spPr>
        <p:txBody>
          <a:bodyPr/>
          <a:lstStyle/>
          <a:p>
            <a:pPr marL="0" indent="0">
              <a:lnSpc>
                <a:spcPct val="100000"/>
              </a:lnSpc>
              <a:buNone/>
            </a:pPr>
            <a:r>
              <a:rPr lang="en-US" sz="1050" b="1" dirty="0">
                <a:solidFill>
                  <a:schemeClr val="accent5"/>
                </a:solidFill>
              </a:rPr>
              <a:t># Development Webservers (10.22.0.0/24)</a:t>
            </a:r>
          </a:p>
          <a:p>
            <a:pPr marL="0" indent="0">
              <a:lnSpc>
                <a:spcPct val="100000"/>
              </a:lnSpc>
              <a:buNone/>
            </a:pPr>
            <a:r>
              <a:rPr lang="en-US" sz="1050" b="1" dirty="0">
                <a:solidFill>
                  <a:schemeClr val="accent5"/>
                </a:solidFill>
              </a:rPr>
              <a:t>[</a:t>
            </a:r>
            <a:r>
              <a:rPr lang="en-US" sz="1050" b="1" dirty="0" err="1">
                <a:solidFill>
                  <a:schemeClr val="accent5"/>
                </a:solidFill>
              </a:rPr>
              <a:t>dev_webservers</a:t>
            </a:r>
            <a:r>
              <a:rPr lang="en-US" sz="1050" b="1" dirty="0">
                <a:solidFill>
                  <a:schemeClr val="accent5"/>
                </a:solidFill>
              </a:rPr>
              <a:t>]</a:t>
            </a:r>
          </a:p>
          <a:p>
            <a:pPr marL="0" indent="0">
              <a:lnSpc>
                <a:spcPct val="100000"/>
              </a:lnSpc>
              <a:buNone/>
            </a:pPr>
            <a:r>
              <a:rPr lang="en-US" sz="1050" dirty="0">
                <a:solidFill>
                  <a:srgbClr val="312D2A"/>
                </a:solidFill>
              </a:rPr>
              <a:t>       devweb1 </a:t>
            </a:r>
            <a:r>
              <a:rPr lang="en-US" sz="1050" dirty="0" err="1">
                <a:solidFill>
                  <a:srgbClr val="312D2A"/>
                </a:solidFill>
              </a:rPr>
              <a:t>ansible_host</a:t>
            </a:r>
            <a:r>
              <a:rPr lang="en-US" sz="1050" dirty="0">
                <a:solidFill>
                  <a:srgbClr val="312D2A"/>
                </a:solidFill>
              </a:rPr>
              <a:t>=10.22.0.11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=devweb1.anblab.local</a:t>
            </a:r>
          </a:p>
          <a:p>
            <a:pPr marL="0" indent="0">
              <a:lnSpc>
                <a:spcPct val="100000"/>
              </a:lnSpc>
              <a:buNone/>
            </a:pPr>
            <a:r>
              <a:rPr lang="en-US" sz="1050" dirty="0">
                <a:solidFill>
                  <a:srgbClr val="312D2A"/>
                </a:solidFill>
              </a:rPr>
              <a:t>       devweb2 </a:t>
            </a:r>
            <a:r>
              <a:rPr lang="en-US" sz="1050" dirty="0" err="1">
                <a:solidFill>
                  <a:srgbClr val="312D2A"/>
                </a:solidFill>
              </a:rPr>
              <a:t>ansible_host</a:t>
            </a:r>
            <a:r>
              <a:rPr lang="en-US" sz="1050" dirty="0">
                <a:solidFill>
                  <a:srgbClr val="312D2A"/>
                </a:solidFill>
              </a:rPr>
              <a:t>=10.22.0.12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=devweb2.anblab.local</a:t>
            </a:r>
          </a:p>
          <a:p>
            <a:pPr marL="0" indent="0">
              <a:lnSpc>
                <a:spcPct val="100000"/>
              </a:lnSpc>
              <a:buNone/>
            </a:pPr>
            <a:br>
              <a:rPr lang="en-US" sz="1050" dirty="0">
                <a:solidFill>
                  <a:srgbClr val="312D2A"/>
                </a:solidFill>
              </a:rPr>
            </a:br>
            <a:r>
              <a:rPr lang="en-US" sz="1050" b="1" dirty="0">
                <a:solidFill>
                  <a:schemeClr val="accent5"/>
                </a:solidFill>
              </a:rPr>
              <a:t># Development </a:t>
            </a:r>
            <a:r>
              <a:rPr lang="en-US" sz="1050" b="1" dirty="0" err="1">
                <a:solidFill>
                  <a:schemeClr val="accent5"/>
                </a:solidFill>
              </a:rPr>
              <a:t>DBservers</a:t>
            </a:r>
            <a:r>
              <a:rPr lang="en-US" sz="1050" b="1" dirty="0">
                <a:solidFill>
                  <a:schemeClr val="accent5"/>
                </a:solidFill>
              </a:rPr>
              <a:t> (10.22.1.0/24)</a:t>
            </a:r>
          </a:p>
          <a:p>
            <a:pPr marL="0" indent="0">
              <a:lnSpc>
                <a:spcPct val="100000"/>
              </a:lnSpc>
              <a:buNone/>
            </a:pPr>
            <a:r>
              <a:rPr lang="en-US" sz="1050" b="1" dirty="0">
                <a:solidFill>
                  <a:schemeClr val="accent5"/>
                </a:solidFill>
              </a:rPr>
              <a:t>[</a:t>
            </a:r>
            <a:r>
              <a:rPr lang="en-US" sz="1050" b="1" dirty="0" err="1">
                <a:solidFill>
                  <a:schemeClr val="accent5"/>
                </a:solidFill>
              </a:rPr>
              <a:t>dev_dbservers</a:t>
            </a:r>
            <a:r>
              <a:rPr lang="en-US" sz="1050" b="1" dirty="0">
                <a:solidFill>
                  <a:schemeClr val="accent5"/>
                </a:solidFill>
              </a:rPr>
              <a:t>]</a:t>
            </a:r>
          </a:p>
          <a:p>
            <a:pPr marL="183515" lvl="1" indent="0">
              <a:lnSpc>
                <a:spcPct val="100000"/>
              </a:lnSpc>
              <a:buNone/>
            </a:pPr>
            <a:r>
              <a:rPr lang="en-US" sz="1050" dirty="0">
                <a:solidFill>
                  <a:srgbClr val="312D2A"/>
                </a:solidFill>
              </a:rPr>
              <a:t>devdb1 </a:t>
            </a:r>
            <a:r>
              <a:rPr lang="en-US" sz="1050" dirty="0" err="1">
                <a:solidFill>
                  <a:srgbClr val="312D2A"/>
                </a:solidFill>
              </a:rPr>
              <a:t>ansible_host</a:t>
            </a:r>
            <a:r>
              <a:rPr lang="en-US" sz="1050" dirty="0">
                <a:solidFill>
                  <a:srgbClr val="312D2A"/>
                </a:solidFill>
              </a:rPr>
              <a:t>=10.22.1.21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=devdb1.anblab.local</a:t>
            </a:r>
          </a:p>
          <a:p>
            <a:pPr marL="183515" lvl="1" indent="0">
              <a:lnSpc>
                <a:spcPct val="100000"/>
              </a:lnSpc>
              <a:buNone/>
            </a:pPr>
            <a:r>
              <a:rPr lang="en-US" sz="1050" dirty="0">
                <a:solidFill>
                  <a:srgbClr val="312D2A"/>
                </a:solidFill>
              </a:rPr>
              <a:t>devdb2 </a:t>
            </a:r>
            <a:r>
              <a:rPr lang="en-US" sz="1050" dirty="0" err="1">
                <a:solidFill>
                  <a:srgbClr val="312D2A"/>
                </a:solidFill>
              </a:rPr>
              <a:t>ansible_host</a:t>
            </a:r>
            <a:r>
              <a:rPr lang="en-US" sz="1050" dirty="0">
                <a:solidFill>
                  <a:srgbClr val="312D2A"/>
                </a:solidFill>
              </a:rPr>
              <a:t>=10.22.1.22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=devdb2.anblab.local</a:t>
            </a:r>
          </a:p>
          <a:p>
            <a:pPr>
              <a:lnSpc>
                <a:spcPct val="100000"/>
              </a:lnSpc>
            </a:pPr>
            <a:endParaRPr lang="en-US" sz="1050" dirty="0">
              <a:solidFill>
                <a:srgbClr val="312D2A"/>
              </a:solidFill>
            </a:endParaRPr>
          </a:p>
          <a:p>
            <a:pPr marL="0" indent="0">
              <a:lnSpc>
                <a:spcPct val="100000"/>
              </a:lnSpc>
              <a:buNone/>
            </a:pPr>
            <a:r>
              <a:rPr lang="en-US" sz="1050" b="1" dirty="0">
                <a:solidFill>
                  <a:schemeClr val="accent5"/>
                </a:solidFill>
              </a:rPr>
              <a:t># Production Webservers (10.23.0.0/24)</a:t>
            </a:r>
          </a:p>
          <a:p>
            <a:pPr marL="0" indent="0">
              <a:lnSpc>
                <a:spcPct val="100000"/>
              </a:lnSpc>
              <a:buNone/>
            </a:pPr>
            <a:r>
              <a:rPr lang="en-US" sz="1050" b="1" dirty="0">
                <a:solidFill>
                  <a:schemeClr val="accent5"/>
                </a:solidFill>
              </a:rPr>
              <a:t>[</a:t>
            </a:r>
            <a:r>
              <a:rPr lang="en-US" sz="1050" b="1" dirty="0" err="1">
                <a:solidFill>
                  <a:schemeClr val="accent5"/>
                </a:solidFill>
              </a:rPr>
              <a:t>prod_webservers</a:t>
            </a:r>
            <a:r>
              <a:rPr lang="en-US" sz="1050" b="1" dirty="0">
                <a:solidFill>
                  <a:schemeClr val="accent5"/>
                </a:solidFill>
              </a:rPr>
              <a:t>]</a:t>
            </a:r>
          </a:p>
          <a:p>
            <a:pPr marL="183515" lvl="1" indent="0">
              <a:lnSpc>
                <a:spcPct val="100000"/>
              </a:lnSpc>
              <a:buNone/>
            </a:pPr>
            <a:r>
              <a:rPr lang="en-US" sz="1050" dirty="0">
                <a:solidFill>
                  <a:srgbClr val="312D2A"/>
                </a:solidFill>
              </a:rPr>
              <a:t>prodweb1 </a:t>
            </a:r>
            <a:r>
              <a:rPr lang="en-US" sz="1050" dirty="0" err="1">
                <a:solidFill>
                  <a:srgbClr val="312D2A"/>
                </a:solidFill>
              </a:rPr>
              <a:t>ansible_host</a:t>
            </a:r>
            <a:r>
              <a:rPr lang="en-US" sz="1050" dirty="0">
                <a:solidFill>
                  <a:srgbClr val="312D2A"/>
                </a:solidFill>
              </a:rPr>
              <a:t>=10.23.0.31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=prodweb1.anblab.local</a:t>
            </a:r>
          </a:p>
          <a:p>
            <a:pPr marL="183515" lvl="1" indent="0">
              <a:lnSpc>
                <a:spcPct val="100000"/>
              </a:lnSpc>
              <a:buNone/>
            </a:pPr>
            <a:r>
              <a:rPr lang="en-US" sz="1050" dirty="0">
                <a:solidFill>
                  <a:srgbClr val="312D2A"/>
                </a:solidFill>
              </a:rPr>
              <a:t>prodweb2 </a:t>
            </a:r>
            <a:r>
              <a:rPr lang="en-US" sz="1050" dirty="0" err="1">
                <a:solidFill>
                  <a:srgbClr val="312D2A"/>
                </a:solidFill>
              </a:rPr>
              <a:t>ansible_host</a:t>
            </a:r>
            <a:r>
              <a:rPr lang="en-US" sz="1050" dirty="0">
                <a:solidFill>
                  <a:srgbClr val="312D2A"/>
                </a:solidFill>
              </a:rPr>
              <a:t>=10.23.0.32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=prodweb2.anblab.local</a:t>
            </a:r>
          </a:p>
          <a:p>
            <a:pPr>
              <a:lnSpc>
                <a:spcPct val="100000"/>
              </a:lnSpc>
            </a:pPr>
            <a:endParaRPr lang="en-US" sz="1050" dirty="0">
              <a:solidFill>
                <a:srgbClr val="312D2A"/>
              </a:solidFill>
            </a:endParaRPr>
          </a:p>
          <a:p>
            <a:pPr marL="0" indent="0">
              <a:lnSpc>
                <a:spcPct val="100000"/>
              </a:lnSpc>
              <a:buNone/>
            </a:pPr>
            <a:r>
              <a:rPr lang="en-US" sz="1050" b="1" dirty="0">
                <a:solidFill>
                  <a:schemeClr val="accent5"/>
                </a:solidFill>
              </a:rPr>
              <a:t># Production </a:t>
            </a:r>
            <a:r>
              <a:rPr lang="en-US" sz="1050" b="1" dirty="0" err="1">
                <a:solidFill>
                  <a:schemeClr val="accent5"/>
                </a:solidFill>
              </a:rPr>
              <a:t>DBservers</a:t>
            </a:r>
            <a:r>
              <a:rPr lang="en-US" sz="1050" b="1" dirty="0">
                <a:solidFill>
                  <a:schemeClr val="accent5"/>
                </a:solidFill>
              </a:rPr>
              <a:t> (10.23.1.0/24)</a:t>
            </a:r>
          </a:p>
          <a:p>
            <a:pPr marL="0" indent="0">
              <a:lnSpc>
                <a:spcPct val="100000"/>
              </a:lnSpc>
              <a:buNone/>
            </a:pPr>
            <a:r>
              <a:rPr lang="en-US" sz="1050" b="1" dirty="0">
                <a:solidFill>
                  <a:schemeClr val="accent5"/>
                </a:solidFill>
              </a:rPr>
              <a:t>[</a:t>
            </a:r>
            <a:r>
              <a:rPr lang="en-US" sz="1050" b="1" dirty="0" err="1">
                <a:solidFill>
                  <a:schemeClr val="accent5"/>
                </a:solidFill>
              </a:rPr>
              <a:t>prod_dbservers</a:t>
            </a:r>
            <a:r>
              <a:rPr lang="en-US" sz="1050" b="1" dirty="0">
                <a:solidFill>
                  <a:schemeClr val="accent5"/>
                </a:solidFill>
              </a:rPr>
              <a:t>]</a:t>
            </a:r>
          </a:p>
          <a:p>
            <a:pPr marL="183515" lvl="1" indent="0">
              <a:lnSpc>
                <a:spcPct val="100000"/>
              </a:lnSpc>
              <a:buNone/>
            </a:pPr>
            <a:r>
              <a:rPr lang="en-US" sz="1050" dirty="0">
                <a:solidFill>
                  <a:srgbClr val="312D2A"/>
                </a:solidFill>
              </a:rPr>
              <a:t>proddb1 </a:t>
            </a:r>
            <a:r>
              <a:rPr lang="en-US" sz="1050" dirty="0" err="1">
                <a:solidFill>
                  <a:srgbClr val="312D2A"/>
                </a:solidFill>
              </a:rPr>
              <a:t>ansible_host</a:t>
            </a:r>
            <a:r>
              <a:rPr lang="en-US" sz="1050" dirty="0">
                <a:solidFill>
                  <a:srgbClr val="312D2A"/>
                </a:solidFill>
              </a:rPr>
              <a:t>=10.23.1.41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=proddb1.anblab.local</a:t>
            </a:r>
          </a:p>
          <a:p>
            <a:pPr marL="183515" lvl="1" indent="0">
              <a:lnSpc>
                <a:spcPct val="100000"/>
              </a:lnSpc>
              <a:buNone/>
            </a:pPr>
            <a:r>
              <a:rPr lang="en-US" sz="1050" dirty="0">
                <a:solidFill>
                  <a:srgbClr val="312D2A"/>
                </a:solidFill>
              </a:rPr>
              <a:t>proddb2 </a:t>
            </a:r>
            <a:r>
              <a:rPr lang="en-US" sz="1050" dirty="0" err="1">
                <a:solidFill>
                  <a:srgbClr val="312D2A"/>
                </a:solidFill>
              </a:rPr>
              <a:t>ansible_host</a:t>
            </a:r>
            <a:r>
              <a:rPr lang="en-US" sz="1050" dirty="0">
                <a:solidFill>
                  <a:srgbClr val="312D2A"/>
                </a:solidFill>
              </a:rPr>
              <a:t>=10.23.1.42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=proddb2.anblab.local</a:t>
            </a:r>
            <a:br>
              <a:rPr lang="en-US" sz="900" dirty="0"/>
            </a:br>
            <a:endParaRPr lang="en-US" sz="900" dirty="0"/>
          </a:p>
          <a:p>
            <a:pPr>
              <a:lnSpc>
                <a:spcPct val="100000"/>
              </a:lnSpc>
            </a:pPr>
            <a:endParaRPr lang="en-US" sz="800" dirty="0"/>
          </a:p>
        </p:txBody>
      </p:sp>
      <p:sp>
        <p:nvSpPr>
          <p:cNvPr id="5" name="Title 4">
            <a:extLst>
              <a:ext uri="{FF2B5EF4-FFF2-40B4-BE49-F238E27FC236}">
                <a16:creationId xmlns:a16="http://schemas.microsoft.com/office/drawing/2014/main" id="{D92127E6-3D5B-5816-05E0-1E704C672410}"/>
              </a:ext>
            </a:extLst>
          </p:cNvPr>
          <p:cNvSpPr>
            <a:spLocks noGrp="1"/>
          </p:cNvSpPr>
          <p:nvPr>
            <p:ph type="title"/>
          </p:nvPr>
        </p:nvSpPr>
        <p:spPr/>
        <p:txBody>
          <a:bodyPr/>
          <a:lstStyle/>
          <a:p>
            <a:r>
              <a:rPr lang="en-US" dirty="0"/>
              <a:t>Ansible – Example - Inventory .</a:t>
            </a:r>
            <a:r>
              <a:rPr lang="en-US" dirty="0" err="1"/>
              <a:t>ini</a:t>
            </a:r>
            <a:r>
              <a:rPr lang="en-US" dirty="0"/>
              <a:t> File </a:t>
            </a:r>
          </a:p>
        </p:txBody>
      </p:sp>
      <p:sp>
        <p:nvSpPr>
          <p:cNvPr id="9" name="Content Placeholder 8">
            <a:extLst>
              <a:ext uri="{FF2B5EF4-FFF2-40B4-BE49-F238E27FC236}">
                <a16:creationId xmlns:a16="http://schemas.microsoft.com/office/drawing/2014/main" id="{146E5086-682C-B907-3BCC-AB5BBD7BE88D}"/>
              </a:ext>
            </a:extLst>
          </p:cNvPr>
          <p:cNvSpPr>
            <a:spLocks noGrp="1"/>
          </p:cNvSpPr>
          <p:nvPr>
            <p:ph type="body" sz="quarter" idx="48"/>
          </p:nvPr>
        </p:nvSpPr>
        <p:spPr>
          <a:xfrm>
            <a:off x="6364986" y="1330592"/>
            <a:ext cx="5074937" cy="4896954"/>
          </a:xfrm>
          <a:solidFill>
            <a:schemeClr val="accent1">
              <a:lumMod val="20000"/>
              <a:lumOff val="80000"/>
              <a:alpha val="25217"/>
            </a:schemeClr>
          </a:solidFill>
        </p:spPr>
        <p:txBody>
          <a:bodyPr/>
          <a:lstStyle/>
          <a:p>
            <a:pPr marL="0" indent="0">
              <a:lnSpc>
                <a:spcPct val="100000"/>
              </a:lnSpc>
              <a:buNone/>
            </a:pPr>
            <a:r>
              <a:rPr lang="en-US" sz="1100" b="1" dirty="0">
                <a:solidFill>
                  <a:schemeClr val="accent5"/>
                </a:solidFill>
              </a:rPr>
              <a:t># Logical groupings using: children</a:t>
            </a:r>
          </a:p>
          <a:p>
            <a:pPr marL="183515" lvl="1" indent="0">
              <a:lnSpc>
                <a:spcPct val="100000"/>
              </a:lnSpc>
              <a:buNone/>
            </a:pPr>
            <a:r>
              <a:rPr lang="en-US" sz="1050" b="1" dirty="0">
                <a:solidFill>
                  <a:schemeClr val="accent5"/>
                </a:solidFill>
              </a:rPr>
              <a:t>[</a:t>
            </a:r>
            <a:r>
              <a:rPr lang="en-US" sz="1050" b="1" dirty="0" err="1">
                <a:solidFill>
                  <a:schemeClr val="accent5"/>
                </a:solidFill>
              </a:rPr>
              <a:t>Webservers:children</a:t>
            </a:r>
            <a:r>
              <a:rPr lang="en-US" sz="1050" b="1" dirty="0">
                <a:solidFill>
                  <a:schemeClr val="accent5"/>
                </a:solidFill>
              </a:rPr>
              <a:t>]</a:t>
            </a:r>
          </a:p>
          <a:p>
            <a:pPr marL="366395" lvl="2" indent="0">
              <a:lnSpc>
                <a:spcPct val="100000"/>
              </a:lnSpc>
              <a:buNone/>
            </a:pPr>
            <a:r>
              <a:rPr lang="en-US" sz="1050" dirty="0" err="1">
                <a:latin typeface="+mn-lt"/>
                <a:cs typeface="Oracle Sans Tab" panose="020B0503020204020204" pitchFamily="34" charset="0"/>
              </a:rPr>
              <a:t>dev_webservers</a:t>
            </a:r>
            <a:endParaRPr lang="en-US" sz="1050" dirty="0">
              <a:latin typeface="+mn-lt"/>
              <a:cs typeface="Oracle Sans Tab" panose="020B0503020204020204" pitchFamily="34" charset="0"/>
            </a:endParaRPr>
          </a:p>
          <a:p>
            <a:pPr marL="366395" lvl="2" indent="0">
              <a:lnSpc>
                <a:spcPct val="100000"/>
              </a:lnSpc>
              <a:buNone/>
            </a:pPr>
            <a:r>
              <a:rPr lang="en-US" sz="1050" dirty="0" err="1">
                <a:latin typeface="+mn-lt"/>
                <a:cs typeface="Oracle Sans Tab" panose="020B0503020204020204" pitchFamily="34" charset="0"/>
              </a:rPr>
              <a:t>prod_webservers</a:t>
            </a:r>
            <a:endParaRPr lang="en-US" sz="1050" dirty="0">
              <a:latin typeface="+mn-lt"/>
              <a:cs typeface="Oracle Sans Tab" panose="020B0503020204020204" pitchFamily="34" charset="0"/>
            </a:endParaRPr>
          </a:p>
          <a:p>
            <a:pPr>
              <a:lnSpc>
                <a:spcPct val="100000"/>
              </a:lnSpc>
            </a:pPr>
            <a:endParaRPr lang="en-US" sz="1050" dirty="0"/>
          </a:p>
          <a:p>
            <a:pPr marL="183515" lvl="1" indent="0">
              <a:lnSpc>
                <a:spcPct val="100000"/>
              </a:lnSpc>
              <a:buNone/>
            </a:pPr>
            <a:r>
              <a:rPr lang="en-US" sz="1050" b="1" dirty="0">
                <a:solidFill>
                  <a:schemeClr val="accent5"/>
                </a:solidFill>
              </a:rPr>
              <a:t>[</a:t>
            </a:r>
            <a:r>
              <a:rPr lang="en-US" sz="1050" b="1" dirty="0" err="1">
                <a:solidFill>
                  <a:schemeClr val="accent5"/>
                </a:solidFill>
              </a:rPr>
              <a:t>DBservers:children</a:t>
            </a:r>
            <a:r>
              <a:rPr lang="en-US" sz="1050" b="1" dirty="0">
                <a:solidFill>
                  <a:schemeClr val="accent5"/>
                </a:solidFill>
              </a:rPr>
              <a:t>]</a:t>
            </a:r>
          </a:p>
          <a:p>
            <a:pPr marL="0" indent="0">
              <a:lnSpc>
                <a:spcPct val="100000"/>
              </a:lnSpc>
              <a:buNone/>
            </a:pPr>
            <a:r>
              <a:rPr lang="en-US" sz="1050" dirty="0"/>
              <a:t>           </a:t>
            </a:r>
            <a:r>
              <a:rPr lang="en-US" sz="1050" dirty="0" err="1"/>
              <a:t>dev_dbservers</a:t>
            </a:r>
            <a:endParaRPr lang="en-US" sz="1050" dirty="0"/>
          </a:p>
          <a:p>
            <a:pPr marL="0" indent="0">
              <a:lnSpc>
                <a:spcPct val="100000"/>
              </a:lnSpc>
              <a:buNone/>
            </a:pPr>
            <a:r>
              <a:rPr lang="en-US" sz="1050" dirty="0"/>
              <a:t>           </a:t>
            </a:r>
            <a:r>
              <a:rPr lang="en-US" sz="1050" dirty="0" err="1"/>
              <a:t>prod_dbservers</a:t>
            </a:r>
            <a:endParaRPr lang="en-US" sz="1050" dirty="0"/>
          </a:p>
          <a:p>
            <a:pPr>
              <a:lnSpc>
                <a:spcPct val="100000"/>
              </a:lnSpc>
            </a:pPr>
            <a:endParaRPr lang="en-US" sz="1050" dirty="0"/>
          </a:p>
          <a:p>
            <a:pPr marL="183515" lvl="1" indent="0">
              <a:lnSpc>
                <a:spcPct val="100000"/>
              </a:lnSpc>
              <a:buNone/>
            </a:pPr>
            <a:r>
              <a:rPr lang="en-US" sz="1050" b="1" dirty="0">
                <a:solidFill>
                  <a:schemeClr val="accent5"/>
                </a:solidFill>
              </a:rPr>
              <a:t>[</a:t>
            </a:r>
            <a:r>
              <a:rPr lang="en-US" sz="1050" b="1" dirty="0" err="1">
                <a:solidFill>
                  <a:schemeClr val="accent5"/>
                </a:solidFill>
              </a:rPr>
              <a:t>DevServers:children</a:t>
            </a:r>
            <a:r>
              <a:rPr lang="en-US" sz="1050" b="1" dirty="0">
                <a:solidFill>
                  <a:schemeClr val="accent5"/>
                </a:solidFill>
              </a:rPr>
              <a:t>]</a:t>
            </a:r>
          </a:p>
          <a:p>
            <a:pPr marL="0" indent="0">
              <a:lnSpc>
                <a:spcPct val="100000"/>
              </a:lnSpc>
              <a:buNone/>
            </a:pPr>
            <a:r>
              <a:rPr lang="en-US" sz="1050" dirty="0"/>
              <a:t>           </a:t>
            </a:r>
            <a:r>
              <a:rPr lang="en-US" sz="1050" dirty="0" err="1"/>
              <a:t>dev_webservers</a:t>
            </a:r>
            <a:endParaRPr lang="en-US" sz="1050" dirty="0"/>
          </a:p>
          <a:p>
            <a:pPr marL="0" indent="0">
              <a:lnSpc>
                <a:spcPct val="100000"/>
              </a:lnSpc>
              <a:buNone/>
            </a:pPr>
            <a:r>
              <a:rPr lang="en-US" sz="1050" dirty="0"/>
              <a:t>           </a:t>
            </a:r>
            <a:r>
              <a:rPr lang="en-US" sz="1050" dirty="0" err="1"/>
              <a:t>dev_dbservers</a:t>
            </a:r>
            <a:endParaRPr lang="en-US" sz="1050" dirty="0"/>
          </a:p>
          <a:p>
            <a:pPr>
              <a:lnSpc>
                <a:spcPct val="100000"/>
              </a:lnSpc>
            </a:pPr>
            <a:endParaRPr lang="en-US" sz="1050" dirty="0"/>
          </a:p>
          <a:p>
            <a:pPr marL="0" indent="0">
              <a:lnSpc>
                <a:spcPct val="100000"/>
              </a:lnSpc>
              <a:buNone/>
            </a:pPr>
            <a:r>
              <a:rPr lang="en-US" sz="1050" dirty="0"/>
              <a:t>       </a:t>
            </a:r>
            <a:r>
              <a:rPr lang="en-US" sz="1050" b="1" dirty="0">
                <a:solidFill>
                  <a:schemeClr val="accent5"/>
                </a:solidFill>
              </a:rPr>
              <a:t>[</a:t>
            </a:r>
            <a:r>
              <a:rPr lang="en-US" sz="1050" b="1" dirty="0" err="1">
                <a:solidFill>
                  <a:schemeClr val="accent5"/>
                </a:solidFill>
              </a:rPr>
              <a:t>ProdServers:children</a:t>
            </a:r>
            <a:r>
              <a:rPr lang="en-US" sz="1050" b="1" dirty="0">
                <a:solidFill>
                  <a:schemeClr val="accent5"/>
                </a:solidFill>
              </a:rPr>
              <a:t>]</a:t>
            </a:r>
          </a:p>
          <a:p>
            <a:pPr marL="0" indent="0">
              <a:lnSpc>
                <a:spcPct val="100000"/>
              </a:lnSpc>
              <a:buNone/>
            </a:pPr>
            <a:r>
              <a:rPr lang="en-US" sz="1050" dirty="0"/>
              <a:t>            </a:t>
            </a:r>
            <a:r>
              <a:rPr lang="en-US" sz="1050" dirty="0" err="1"/>
              <a:t>prod_webservers</a:t>
            </a:r>
            <a:endParaRPr lang="en-US" sz="1050" dirty="0"/>
          </a:p>
          <a:p>
            <a:pPr marL="0" indent="0">
              <a:lnSpc>
                <a:spcPct val="100000"/>
              </a:lnSpc>
              <a:buNone/>
            </a:pPr>
            <a:r>
              <a:rPr lang="en-US" sz="1050" dirty="0"/>
              <a:t>            </a:t>
            </a:r>
            <a:r>
              <a:rPr lang="en-US" sz="1050" dirty="0" err="1"/>
              <a:t>prod_dbservers</a:t>
            </a:r>
            <a:endParaRPr lang="en-US" sz="1050" dirty="0"/>
          </a:p>
          <a:p>
            <a:pPr marL="0" indent="0">
              <a:lnSpc>
                <a:spcPct val="100000"/>
              </a:lnSpc>
              <a:buNone/>
            </a:pPr>
            <a:br>
              <a:rPr lang="en-US" sz="1800" dirty="0"/>
            </a:br>
            <a:endParaRPr lang="en-US" sz="1800" dirty="0"/>
          </a:p>
          <a:p>
            <a:pPr>
              <a:lnSpc>
                <a:spcPct val="100000"/>
              </a:lnSpc>
            </a:pPr>
            <a:endParaRPr lang="en-US" dirty="0"/>
          </a:p>
        </p:txBody>
      </p:sp>
    </p:spTree>
    <p:extLst>
      <p:ext uri="{BB962C8B-B14F-4D97-AF65-F5344CB8AC3E}">
        <p14:creationId xmlns:p14="http://schemas.microsoft.com/office/powerpoint/2010/main" val="13560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4DC1-21EB-7475-7EFE-607565ECF41E}"/>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8B87004-5F05-7E4C-416B-19EECCE53B8E}"/>
              </a:ext>
            </a:extLst>
          </p:cNvPr>
          <p:cNvSpPr>
            <a:spLocks noGrp="1"/>
          </p:cNvSpPr>
          <p:nvPr>
            <p:ph sz="quarter" idx="14"/>
          </p:nvPr>
        </p:nvSpPr>
        <p:spPr>
          <a:xfrm>
            <a:off x="768875" y="877055"/>
            <a:ext cx="5084064" cy="5798542"/>
          </a:xfrm>
          <a:solidFill>
            <a:schemeClr val="accent3">
              <a:lumMod val="20000"/>
              <a:lumOff val="80000"/>
            </a:schemeClr>
          </a:solidFill>
        </p:spPr>
        <p:txBody>
          <a:bodyPr/>
          <a:lstStyle/>
          <a:p>
            <a:pPr>
              <a:lnSpc>
                <a:spcPct val="100000"/>
              </a:lnSpc>
            </a:pPr>
            <a:r>
              <a:rPr lang="en-US" sz="800" dirty="0">
                <a:solidFill>
                  <a:srgbClr val="FF0000"/>
                </a:solidFill>
              </a:rPr>
              <a:t>all:</a:t>
            </a:r>
          </a:p>
          <a:p>
            <a:pPr>
              <a:lnSpc>
                <a:spcPct val="100000"/>
              </a:lnSpc>
            </a:pPr>
            <a:r>
              <a:rPr lang="en-US" sz="800" dirty="0"/>
              <a:t>  </a:t>
            </a:r>
            <a:r>
              <a:rPr lang="en-US" sz="800" b="1" dirty="0">
                <a:solidFill>
                  <a:schemeClr val="accent5"/>
                </a:solidFill>
              </a:rPr>
              <a:t>children:</a:t>
            </a:r>
          </a:p>
          <a:p>
            <a:pPr>
              <a:lnSpc>
                <a:spcPct val="100000"/>
              </a:lnSpc>
            </a:pPr>
            <a:r>
              <a:rPr lang="en-US" sz="800" dirty="0"/>
              <a:t>    </a:t>
            </a:r>
            <a:r>
              <a:rPr lang="en-US" sz="800" dirty="0" err="1">
                <a:solidFill>
                  <a:schemeClr val="accent5"/>
                </a:solidFill>
              </a:rPr>
              <a:t>dev_webservers</a:t>
            </a:r>
            <a:r>
              <a:rPr lang="en-US" sz="800" dirty="0">
                <a:solidFill>
                  <a:schemeClr val="accent5"/>
                </a:solidFill>
              </a:rPr>
              <a:t>:</a:t>
            </a:r>
          </a:p>
          <a:p>
            <a:pPr>
              <a:lnSpc>
                <a:spcPct val="100000"/>
              </a:lnSpc>
            </a:pPr>
            <a:r>
              <a:rPr lang="en-US" sz="800" dirty="0"/>
              <a:t>      hosts:</a:t>
            </a:r>
          </a:p>
          <a:p>
            <a:pPr>
              <a:lnSpc>
                <a:spcPct val="100000"/>
              </a:lnSpc>
            </a:pPr>
            <a:r>
              <a:rPr lang="en-US" sz="800" dirty="0"/>
              <a:t>        devweb1:</a:t>
            </a:r>
          </a:p>
          <a:p>
            <a:pPr>
              <a:lnSpc>
                <a:spcPct val="100000"/>
              </a:lnSpc>
            </a:pPr>
            <a:r>
              <a:rPr lang="en-US" sz="800" dirty="0"/>
              <a:t>          </a:t>
            </a:r>
            <a:r>
              <a:rPr lang="en-US" sz="800" dirty="0" err="1"/>
              <a:t>ansible_host</a:t>
            </a:r>
            <a:r>
              <a:rPr lang="en-US" sz="800" dirty="0"/>
              <a:t>: 10.22.0.11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devweb1.anblab.local</a:t>
            </a:r>
          </a:p>
          <a:p>
            <a:pPr>
              <a:lnSpc>
                <a:spcPct val="100000"/>
              </a:lnSpc>
            </a:pPr>
            <a:r>
              <a:rPr lang="en-US" sz="800" dirty="0"/>
              <a:t>        devweb2:</a:t>
            </a:r>
          </a:p>
          <a:p>
            <a:pPr>
              <a:lnSpc>
                <a:spcPct val="100000"/>
              </a:lnSpc>
            </a:pPr>
            <a:r>
              <a:rPr lang="en-US" sz="800" dirty="0"/>
              <a:t>          </a:t>
            </a:r>
            <a:r>
              <a:rPr lang="en-US" sz="800" dirty="0" err="1"/>
              <a:t>ansible_host</a:t>
            </a:r>
            <a:r>
              <a:rPr lang="en-US" sz="800" dirty="0"/>
              <a:t>: 10.22.0.12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devweb2.anblab.local</a:t>
            </a:r>
          </a:p>
          <a:p>
            <a:pPr>
              <a:lnSpc>
                <a:spcPct val="100000"/>
              </a:lnSpc>
            </a:pPr>
            <a:r>
              <a:rPr lang="en-US" sz="800" dirty="0"/>
              <a:t>    </a:t>
            </a:r>
            <a:r>
              <a:rPr lang="en-US" sz="800" dirty="0" err="1">
                <a:solidFill>
                  <a:schemeClr val="accent5"/>
                </a:solidFill>
              </a:rPr>
              <a:t>dev_dbservers</a:t>
            </a:r>
            <a:r>
              <a:rPr lang="en-US" sz="800" dirty="0">
                <a:solidFill>
                  <a:schemeClr val="accent5"/>
                </a:solidFill>
              </a:rPr>
              <a:t>:</a:t>
            </a:r>
          </a:p>
          <a:p>
            <a:pPr>
              <a:lnSpc>
                <a:spcPct val="100000"/>
              </a:lnSpc>
            </a:pPr>
            <a:r>
              <a:rPr lang="en-US" sz="800" dirty="0"/>
              <a:t>      hosts:</a:t>
            </a:r>
          </a:p>
          <a:p>
            <a:pPr>
              <a:lnSpc>
                <a:spcPct val="100000"/>
              </a:lnSpc>
            </a:pPr>
            <a:r>
              <a:rPr lang="en-US" sz="800" dirty="0"/>
              <a:t>        devdb1:</a:t>
            </a:r>
          </a:p>
          <a:p>
            <a:pPr>
              <a:lnSpc>
                <a:spcPct val="100000"/>
              </a:lnSpc>
            </a:pPr>
            <a:r>
              <a:rPr lang="en-US" sz="800" dirty="0"/>
              <a:t>          </a:t>
            </a:r>
            <a:r>
              <a:rPr lang="en-US" sz="800" dirty="0" err="1"/>
              <a:t>ansible_host</a:t>
            </a:r>
            <a:r>
              <a:rPr lang="en-US" sz="800" dirty="0"/>
              <a:t>: 10.22.1.21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devdb1.anblab.local</a:t>
            </a:r>
          </a:p>
          <a:p>
            <a:pPr>
              <a:lnSpc>
                <a:spcPct val="100000"/>
              </a:lnSpc>
            </a:pPr>
            <a:r>
              <a:rPr lang="en-US" sz="800" dirty="0"/>
              <a:t>        devdb2:</a:t>
            </a:r>
          </a:p>
          <a:p>
            <a:pPr>
              <a:lnSpc>
                <a:spcPct val="100000"/>
              </a:lnSpc>
            </a:pPr>
            <a:r>
              <a:rPr lang="en-US" sz="800" dirty="0"/>
              <a:t>          </a:t>
            </a:r>
            <a:r>
              <a:rPr lang="en-US" sz="800" dirty="0" err="1"/>
              <a:t>ansible_host</a:t>
            </a:r>
            <a:r>
              <a:rPr lang="en-US" sz="800" dirty="0"/>
              <a:t>: 10.22.1.22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devdb2.anblab.local</a:t>
            </a:r>
          </a:p>
          <a:p>
            <a:pPr>
              <a:lnSpc>
                <a:spcPct val="100000"/>
              </a:lnSpc>
            </a:pPr>
            <a:r>
              <a:rPr lang="en-US" sz="800" dirty="0"/>
              <a:t>    </a:t>
            </a:r>
            <a:r>
              <a:rPr lang="en-US" sz="800" dirty="0" err="1">
                <a:solidFill>
                  <a:schemeClr val="accent5"/>
                </a:solidFill>
              </a:rPr>
              <a:t>prod_webservers</a:t>
            </a:r>
            <a:r>
              <a:rPr lang="en-US" sz="800" dirty="0">
                <a:solidFill>
                  <a:schemeClr val="accent5"/>
                </a:solidFill>
              </a:rPr>
              <a:t>:</a:t>
            </a:r>
          </a:p>
          <a:p>
            <a:pPr>
              <a:lnSpc>
                <a:spcPct val="100000"/>
              </a:lnSpc>
            </a:pPr>
            <a:r>
              <a:rPr lang="en-US" sz="800" dirty="0">
                <a:solidFill>
                  <a:schemeClr val="accent5"/>
                </a:solidFill>
              </a:rPr>
              <a:t>      </a:t>
            </a:r>
            <a:r>
              <a:rPr lang="en-US" sz="800" dirty="0"/>
              <a:t>hosts:</a:t>
            </a:r>
          </a:p>
          <a:p>
            <a:pPr>
              <a:lnSpc>
                <a:spcPct val="100000"/>
              </a:lnSpc>
            </a:pPr>
            <a:r>
              <a:rPr lang="en-US" sz="800" dirty="0"/>
              <a:t>        prodweb1:</a:t>
            </a:r>
          </a:p>
          <a:p>
            <a:pPr>
              <a:lnSpc>
                <a:spcPct val="100000"/>
              </a:lnSpc>
            </a:pPr>
            <a:r>
              <a:rPr lang="en-US" sz="800" dirty="0"/>
              <a:t>          </a:t>
            </a:r>
            <a:r>
              <a:rPr lang="en-US" sz="800" dirty="0" err="1"/>
              <a:t>ansible_host</a:t>
            </a:r>
            <a:r>
              <a:rPr lang="en-US" sz="800" dirty="0"/>
              <a:t>: 10.23.0.31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prodweb1.anblab.local</a:t>
            </a:r>
          </a:p>
        </p:txBody>
      </p:sp>
      <p:sp>
        <p:nvSpPr>
          <p:cNvPr id="10" name="Content Placeholder 9">
            <a:extLst>
              <a:ext uri="{FF2B5EF4-FFF2-40B4-BE49-F238E27FC236}">
                <a16:creationId xmlns:a16="http://schemas.microsoft.com/office/drawing/2014/main" id="{F062096B-22C0-F474-2E2C-F144D9E75E04}"/>
              </a:ext>
            </a:extLst>
          </p:cNvPr>
          <p:cNvSpPr>
            <a:spLocks noGrp="1"/>
          </p:cNvSpPr>
          <p:nvPr>
            <p:ph sz="quarter" idx="15"/>
          </p:nvPr>
        </p:nvSpPr>
        <p:spPr>
          <a:xfrm>
            <a:off x="6355859" y="831573"/>
            <a:ext cx="5084064" cy="5889506"/>
          </a:xfrm>
          <a:solidFill>
            <a:schemeClr val="accent3">
              <a:lumMod val="20000"/>
              <a:lumOff val="80000"/>
            </a:schemeClr>
          </a:solidFill>
        </p:spPr>
        <p:txBody>
          <a:bodyPr/>
          <a:lstStyle/>
          <a:p>
            <a:pPr>
              <a:lnSpc>
                <a:spcPct val="100000"/>
              </a:lnSpc>
            </a:pPr>
            <a:r>
              <a:rPr lang="en-US" sz="800" dirty="0"/>
              <a:t>        prodweb2:</a:t>
            </a:r>
          </a:p>
          <a:p>
            <a:pPr>
              <a:lnSpc>
                <a:spcPct val="100000"/>
              </a:lnSpc>
            </a:pPr>
            <a:r>
              <a:rPr lang="en-US" sz="800" dirty="0"/>
              <a:t>          </a:t>
            </a:r>
            <a:r>
              <a:rPr lang="en-US" sz="800" dirty="0" err="1"/>
              <a:t>ansible_host</a:t>
            </a:r>
            <a:r>
              <a:rPr lang="en-US" sz="800" dirty="0"/>
              <a:t>: 10.23.0.32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prodweb2.anblab.loca</a:t>
            </a:r>
          </a:p>
          <a:p>
            <a:pPr>
              <a:lnSpc>
                <a:spcPct val="100000"/>
              </a:lnSpc>
            </a:pPr>
            <a:r>
              <a:rPr lang="en-US" sz="800" dirty="0" err="1">
                <a:solidFill>
                  <a:schemeClr val="accent5"/>
                </a:solidFill>
              </a:rPr>
              <a:t>prod_dbservers</a:t>
            </a:r>
            <a:r>
              <a:rPr lang="en-US" sz="800" dirty="0">
                <a:solidFill>
                  <a:schemeClr val="accent5"/>
                </a:solidFill>
              </a:rPr>
              <a:t>:</a:t>
            </a:r>
          </a:p>
          <a:p>
            <a:pPr>
              <a:lnSpc>
                <a:spcPct val="100000"/>
              </a:lnSpc>
            </a:pPr>
            <a:r>
              <a:rPr lang="en-US" sz="800" dirty="0"/>
              <a:t>      hosts:</a:t>
            </a:r>
          </a:p>
          <a:p>
            <a:pPr>
              <a:lnSpc>
                <a:spcPct val="100000"/>
              </a:lnSpc>
            </a:pPr>
            <a:r>
              <a:rPr lang="en-US" sz="800" dirty="0"/>
              <a:t>        proddb1:</a:t>
            </a:r>
          </a:p>
          <a:p>
            <a:pPr>
              <a:lnSpc>
                <a:spcPct val="100000"/>
              </a:lnSpc>
            </a:pPr>
            <a:r>
              <a:rPr lang="en-US" sz="800" dirty="0"/>
              <a:t>          </a:t>
            </a:r>
            <a:r>
              <a:rPr lang="en-US" sz="800" dirty="0" err="1"/>
              <a:t>ansible_host</a:t>
            </a:r>
            <a:r>
              <a:rPr lang="en-US" sz="800" dirty="0"/>
              <a:t>: 10.23.1.41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proddb1.anblab.local</a:t>
            </a:r>
          </a:p>
          <a:p>
            <a:pPr>
              <a:lnSpc>
                <a:spcPct val="100000"/>
              </a:lnSpc>
            </a:pPr>
            <a:r>
              <a:rPr lang="en-US" sz="800" dirty="0"/>
              <a:t>        proddb2:</a:t>
            </a:r>
          </a:p>
          <a:p>
            <a:pPr>
              <a:lnSpc>
                <a:spcPct val="100000"/>
              </a:lnSpc>
            </a:pPr>
            <a:r>
              <a:rPr lang="en-US" sz="800" dirty="0"/>
              <a:t>          </a:t>
            </a:r>
            <a:r>
              <a:rPr lang="en-US" sz="800" dirty="0" err="1"/>
              <a:t>ansible_host</a:t>
            </a:r>
            <a:r>
              <a:rPr lang="en-US" sz="800" dirty="0"/>
              <a:t>: 10.23.1.42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proddb2.anblab.local</a:t>
            </a:r>
          </a:p>
          <a:p>
            <a:pPr>
              <a:lnSpc>
                <a:spcPct val="100000"/>
              </a:lnSpc>
            </a:pPr>
            <a:r>
              <a:rPr lang="en-US" sz="800" dirty="0"/>
              <a:t>    Webservers:</a:t>
            </a:r>
          </a:p>
          <a:p>
            <a:pPr>
              <a:lnSpc>
                <a:spcPct val="100000"/>
              </a:lnSpc>
            </a:pPr>
            <a:r>
              <a:rPr lang="en-US" sz="800" dirty="0"/>
              <a:t>      children:</a:t>
            </a:r>
          </a:p>
          <a:p>
            <a:pPr>
              <a:lnSpc>
                <a:spcPct val="100000"/>
              </a:lnSpc>
            </a:pPr>
            <a:r>
              <a:rPr lang="en-US" sz="800" dirty="0"/>
              <a:t>        </a:t>
            </a:r>
            <a:r>
              <a:rPr lang="en-US" sz="800" dirty="0" err="1"/>
              <a:t>dev_webservers</a:t>
            </a:r>
            <a:r>
              <a:rPr lang="en-US" sz="800" dirty="0"/>
              <a:t>:</a:t>
            </a:r>
          </a:p>
          <a:p>
            <a:pPr>
              <a:lnSpc>
                <a:spcPct val="100000"/>
              </a:lnSpc>
            </a:pPr>
            <a:r>
              <a:rPr lang="en-US" sz="800" dirty="0"/>
              <a:t>        </a:t>
            </a:r>
            <a:r>
              <a:rPr lang="en-US" sz="800" dirty="0" err="1"/>
              <a:t>prod_webservers</a:t>
            </a:r>
            <a:r>
              <a:rPr lang="en-US" sz="800" dirty="0"/>
              <a:t>:</a:t>
            </a:r>
          </a:p>
          <a:p>
            <a:pPr>
              <a:lnSpc>
                <a:spcPct val="100000"/>
              </a:lnSpc>
            </a:pPr>
            <a:r>
              <a:rPr lang="en-US" sz="800" dirty="0"/>
              <a:t>    </a:t>
            </a:r>
            <a:r>
              <a:rPr lang="en-US" sz="800" dirty="0" err="1"/>
              <a:t>DBservers</a:t>
            </a:r>
            <a:r>
              <a:rPr lang="en-US" sz="800" dirty="0"/>
              <a:t>:</a:t>
            </a:r>
          </a:p>
          <a:p>
            <a:pPr>
              <a:lnSpc>
                <a:spcPct val="100000"/>
              </a:lnSpc>
            </a:pPr>
            <a:r>
              <a:rPr lang="en-US" sz="800" dirty="0"/>
              <a:t>      children:</a:t>
            </a:r>
          </a:p>
          <a:p>
            <a:pPr>
              <a:lnSpc>
                <a:spcPct val="100000"/>
              </a:lnSpc>
            </a:pPr>
            <a:r>
              <a:rPr lang="en-US" sz="800" dirty="0"/>
              <a:t>        </a:t>
            </a:r>
            <a:r>
              <a:rPr lang="en-US" sz="800" dirty="0" err="1"/>
              <a:t>dev_dbservers</a:t>
            </a:r>
            <a:r>
              <a:rPr lang="en-US" sz="800" dirty="0"/>
              <a:t>:</a:t>
            </a:r>
          </a:p>
          <a:p>
            <a:pPr>
              <a:lnSpc>
                <a:spcPct val="100000"/>
              </a:lnSpc>
            </a:pPr>
            <a:r>
              <a:rPr lang="en-US" sz="800" dirty="0"/>
              <a:t>        </a:t>
            </a:r>
            <a:r>
              <a:rPr lang="en-US" sz="800" dirty="0" err="1"/>
              <a:t>prod_dbservers</a:t>
            </a:r>
            <a:r>
              <a:rPr lang="en-US" sz="800" dirty="0"/>
              <a:t>:</a:t>
            </a:r>
          </a:p>
          <a:p>
            <a:pPr>
              <a:lnSpc>
                <a:spcPct val="100000"/>
              </a:lnSpc>
            </a:pPr>
            <a:r>
              <a:rPr lang="en-US" sz="800" dirty="0"/>
              <a:t>    </a:t>
            </a:r>
            <a:r>
              <a:rPr lang="en-US" sz="800" dirty="0" err="1"/>
              <a:t>DevServers</a:t>
            </a:r>
            <a:r>
              <a:rPr lang="en-US" sz="800" dirty="0"/>
              <a:t>:</a:t>
            </a:r>
          </a:p>
          <a:p>
            <a:pPr>
              <a:lnSpc>
                <a:spcPct val="100000"/>
              </a:lnSpc>
            </a:pPr>
            <a:r>
              <a:rPr lang="en-US" sz="800" dirty="0"/>
              <a:t>      children:</a:t>
            </a:r>
          </a:p>
          <a:p>
            <a:pPr>
              <a:lnSpc>
                <a:spcPct val="100000"/>
              </a:lnSpc>
            </a:pPr>
            <a:r>
              <a:rPr lang="en-US" sz="800" dirty="0"/>
              <a:t>        </a:t>
            </a:r>
            <a:r>
              <a:rPr lang="en-US" sz="800" dirty="0" err="1"/>
              <a:t>dev_webservers</a:t>
            </a:r>
            <a:r>
              <a:rPr lang="en-US" sz="800" dirty="0"/>
              <a:t>:</a:t>
            </a:r>
          </a:p>
          <a:p>
            <a:pPr>
              <a:lnSpc>
                <a:spcPct val="100000"/>
              </a:lnSpc>
            </a:pPr>
            <a:r>
              <a:rPr lang="en-US" sz="800" dirty="0"/>
              <a:t>        </a:t>
            </a:r>
            <a:r>
              <a:rPr lang="en-US" sz="800" dirty="0" err="1"/>
              <a:t>dev_dbservers</a:t>
            </a:r>
            <a:r>
              <a:rPr lang="en-US" sz="800" dirty="0"/>
              <a:t>:</a:t>
            </a:r>
          </a:p>
          <a:p>
            <a:pPr>
              <a:lnSpc>
                <a:spcPct val="100000"/>
              </a:lnSpc>
            </a:pPr>
            <a:r>
              <a:rPr lang="en-US" sz="800" dirty="0"/>
              <a:t>    </a:t>
            </a:r>
            <a:r>
              <a:rPr lang="en-US" sz="800" dirty="0" err="1"/>
              <a:t>ProdServers</a:t>
            </a:r>
            <a:r>
              <a:rPr lang="en-US" sz="800" dirty="0"/>
              <a:t>:</a:t>
            </a:r>
          </a:p>
          <a:p>
            <a:pPr>
              <a:lnSpc>
                <a:spcPct val="100000"/>
              </a:lnSpc>
            </a:pPr>
            <a:r>
              <a:rPr lang="en-US" sz="800" dirty="0"/>
              <a:t>      children:</a:t>
            </a:r>
          </a:p>
          <a:p>
            <a:pPr>
              <a:lnSpc>
                <a:spcPct val="100000"/>
              </a:lnSpc>
            </a:pPr>
            <a:r>
              <a:rPr lang="en-US" sz="800" dirty="0"/>
              <a:t>        </a:t>
            </a:r>
            <a:r>
              <a:rPr lang="en-US" sz="800" dirty="0" err="1"/>
              <a:t>prod_webservers</a:t>
            </a:r>
            <a:r>
              <a:rPr lang="en-US" sz="800" dirty="0"/>
              <a:t>:</a:t>
            </a:r>
          </a:p>
          <a:p>
            <a:pPr>
              <a:lnSpc>
                <a:spcPct val="100000"/>
              </a:lnSpc>
            </a:pPr>
            <a:r>
              <a:rPr lang="en-US" sz="800" dirty="0"/>
              <a:t>        </a:t>
            </a:r>
            <a:r>
              <a:rPr lang="en-US" sz="800" dirty="0" err="1"/>
              <a:t>prod_dbservers:l</a:t>
            </a:r>
            <a:endParaRPr lang="en-US" sz="800" dirty="0"/>
          </a:p>
        </p:txBody>
      </p:sp>
      <p:sp>
        <p:nvSpPr>
          <p:cNvPr id="5" name="Title 4">
            <a:extLst>
              <a:ext uri="{FF2B5EF4-FFF2-40B4-BE49-F238E27FC236}">
                <a16:creationId xmlns:a16="http://schemas.microsoft.com/office/drawing/2014/main" id="{D92127E6-3D5B-5816-05E0-1E704C672410}"/>
              </a:ext>
            </a:extLst>
          </p:cNvPr>
          <p:cNvSpPr>
            <a:spLocks noGrp="1"/>
          </p:cNvSpPr>
          <p:nvPr>
            <p:ph type="title"/>
          </p:nvPr>
        </p:nvSpPr>
        <p:spPr>
          <a:xfrm>
            <a:off x="768875" y="182403"/>
            <a:ext cx="10671048" cy="558742"/>
          </a:xfrm>
        </p:spPr>
        <p:txBody>
          <a:bodyPr/>
          <a:lstStyle/>
          <a:p>
            <a:r>
              <a:rPr lang="en-US" dirty="0"/>
              <a:t>Ansible – Example - Inventory .YAML File </a:t>
            </a:r>
          </a:p>
        </p:txBody>
      </p:sp>
    </p:spTree>
    <p:extLst>
      <p:ext uri="{BB962C8B-B14F-4D97-AF65-F5344CB8AC3E}">
        <p14:creationId xmlns:p14="http://schemas.microsoft.com/office/powerpoint/2010/main" val="2933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F0638-74B8-8BAE-B6EE-55606BC3484F}"/>
              </a:ext>
            </a:extLst>
          </p:cNvPr>
          <p:cNvSpPr>
            <a:spLocks noGrp="1"/>
          </p:cNvSpPr>
          <p:nvPr>
            <p:ph type="body" sz="quarter" idx="11"/>
          </p:nvPr>
        </p:nvSpPr>
        <p:spPr/>
        <p:txBody>
          <a:bodyPr/>
          <a:lstStyle/>
          <a:p>
            <a:pPr marL="0" indent="0">
              <a:buNone/>
            </a:pPr>
            <a:r>
              <a:rPr lang="en-IN" sz="2400" b="0" i="1" dirty="0">
                <a:solidFill>
                  <a:schemeClr val="accent5"/>
                </a:solidFill>
                <a:effectLst/>
                <a:latin typeface="Times New Roman" panose="02020603050405020304" pitchFamily="18" charset="0"/>
              </a:rPr>
              <a:t>ansible [pattern] -</a:t>
            </a:r>
            <a:r>
              <a:rPr lang="en-IN" sz="2400" b="0" i="1" dirty="0" err="1">
                <a:solidFill>
                  <a:schemeClr val="accent5"/>
                </a:solidFill>
                <a:effectLst/>
                <a:latin typeface="Times New Roman" panose="02020603050405020304" pitchFamily="18" charset="0"/>
              </a:rPr>
              <a:t>i</a:t>
            </a:r>
            <a:r>
              <a:rPr lang="en-IN" sz="2400" b="0" i="1" dirty="0">
                <a:solidFill>
                  <a:schemeClr val="accent5"/>
                </a:solidFill>
                <a:effectLst/>
                <a:latin typeface="Times New Roman" panose="02020603050405020304" pitchFamily="18" charset="0"/>
              </a:rPr>
              <a:t> [inventory] -m [module] -a "[module options]" [options]</a:t>
            </a:r>
            <a:endParaRPr lang="en-IN" b="0" i="1" dirty="0">
              <a:solidFill>
                <a:schemeClr val="accent5"/>
              </a:solidFill>
              <a:effectLst/>
              <a:latin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4F912DA6-BD26-25C5-9809-E7B533597D23}"/>
              </a:ext>
            </a:extLst>
          </p:cNvPr>
          <p:cNvGraphicFramePr>
            <a:graphicFrameLocks noGrp="1"/>
          </p:cNvGraphicFramePr>
          <p:nvPr>
            <p:ph sz="quarter" idx="14"/>
            <p:extLst>
              <p:ext uri="{D42A27DB-BD31-4B8C-83A1-F6EECF244321}">
                <p14:modId xmlns:p14="http://schemas.microsoft.com/office/powerpoint/2010/main" val="2370274626"/>
              </p:ext>
            </p:extLst>
          </p:nvPr>
        </p:nvGraphicFramePr>
        <p:xfrm>
          <a:off x="768812" y="1376742"/>
          <a:ext cx="10671174" cy="5298855"/>
        </p:xfrm>
        <a:graphic>
          <a:graphicData uri="http://schemas.openxmlformats.org/drawingml/2006/table">
            <a:tbl>
              <a:tblPr/>
              <a:tblGrid>
                <a:gridCol w="4178637">
                  <a:extLst>
                    <a:ext uri="{9D8B030D-6E8A-4147-A177-3AD203B41FA5}">
                      <a16:colId xmlns:a16="http://schemas.microsoft.com/office/drawing/2014/main" val="3533974639"/>
                    </a:ext>
                  </a:extLst>
                </a:gridCol>
                <a:gridCol w="6492537">
                  <a:extLst>
                    <a:ext uri="{9D8B030D-6E8A-4147-A177-3AD203B41FA5}">
                      <a16:colId xmlns:a16="http://schemas.microsoft.com/office/drawing/2014/main" val="1320914149"/>
                    </a:ext>
                  </a:extLst>
                </a:gridCol>
              </a:tblGrid>
              <a:tr h="363689">
                <a:tc>
                  <a:txBody>
                    <a:bodyPr/>
                    <a:lstStyle/>
                    <a:p>
                      <a:pPr>
                        <a:lnSpc>
                          <a:spcPct val="100000"/>
                        </a:lnSpc>
                        <a:buNone/>
                      </a:pPr>
                      <a:r>
                        <a:rPr lang="en-IN" sz="1400" b="1" i="1" dirty="0">
                          <a:effectLst/>
                        </a:rPr>
                        <a:t>Option</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i="1" dirty="0">
                          <a:effectLst/>
                        </a:rPr>
                        <a:t>Description</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03740885"/>
                  </a:ext>
                </a:extLst>
              </a:tr>
              <a:tr h="363689">
                <a:tc>
                  <a:txBody>
                    <a:bodyPr/>
                    <a:lstStyle/>
                    <a:p>
                      <a:pPr>
                        <a:lnSpc>
                          <a:spcPct val="100000"/>
                        </a:lnSpc>
                        <a:buNone/>
                      </a:pPr>
                      <a:r>
                        <a:rPr lang="en-IN" sz="1400" b="1">
                          <a:effectLst/>
                        </a:rPr>
                        <a:t>[pattern]:</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Host/group pattern from inventory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395514544"/>
                  </a:ext>
                </a:extLst>
              </a:tr>
              <a:tr h="363689">
                <a:tc>
                  <a:txBody>
                    <a:bodyPr/>
                    <a:lstStyle/>
                    <a:p>
                      <a:pPr>
                        <a:lnSpc>
                          <a:spcPct val="100000"/>
                        </a:lnSpc>
                        <a:buNone/>
                      </a:pPr>
                      <a:r>
                        <a:rPr lang="en-IN" sz="1400" b="1">
                          <a:effectLst/>
                        </a:rPr>
                        <a:t>-i</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Specify inventory file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940512586"/>
                  </a:ext>
                </a:extLst>
              </a:tr>
              <a:tr h="363689">
                <a:tc>
                  <a:txBody>
                    <a:bodyPr/>
                    <a:lstStyle/>
                    <a:p>
                      <a:pPr>
                        <a:lnSpc>
                          <a:spcPct val="100000"/>
                        </a:lnSpc>
                        <a:buNone/>
                      </a:pPr>
                      <a:r>
                        <a:rPr lang="en-IN" sz="1400" b="1" dirty="0">
                          <a:effectLst/>
                        </a:rPr>
                        <a:t>-m</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Module name (e.g., ping, shell, copy)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39134063"/>
                  </a:ext>
                </a:extLst>
              </a:tr>
              <a:tr h="363689">
                <a:tc>
                  <a:txBody>
                    <a:bodyPr/>
                    <a:lstStyle/>
                    <a:p>
                      <a:pPr>
                        <a:lnSpc>
                          <a:spcPct val="100000"/>
                        </a:lnSpc>
                        <a:buNone/>
                      </a:pPr>
                      <a:r>
                        <a:rPr lang="en-IN" sz="1400" b="1">
                          <a:effectLst/>
                        </a:rPr>
                        <a:t>-a</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Module arguments</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132471561"/>
                  </a:ext>
                </a:extLst>
              </a:tr>
              <a:tr h="363689">
                <a:tc>
                  <a:txBody>
                    <a:bodyPr/>
                    <a:lstStyle/>
                    <a:p>
                      <a:pPr>
                        <a:lnSpc>
                          <a:spcPct val="100000"/>
                        </a:lnSpc>
                        <a:buNone/>
                      </a:pPr>
                      <a:r>
                        <a:rPr lang="en-IN" sz="1400" b="1">
                          <a:effectLst/>
                        </a:rPr>
                        <a:t>-u</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SSH username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4261909837"/>
                  </a:ext>
                </a:extLst>
              </a:tr>
              <a:tr h="363689">
                <a:tc>
                  <a:txBody>
                    <a:bodyPr/>
                    <a:lstStyle/>
                    <a:p>
                      <a:pPr>
                        <a:lnSpc>
                          <a:spcPct val="100000"/>
                        </a:lnSpc>
                        <a:buNone/>
                      </a:pPr>
                      <a:r>
                        <a:rPr lang="en-IN" sz="1400" b="1">
                          <a:effectLst/>
                        </a:rPr>
                        <a:t>-b</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Become (sudo)</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95809885"/>
                  </a:ext>
                </a:extLst>
              </a:tr>
              <a:tr h="363689">
                <a:tc>
                  <a:txBody>
                    <a:bodyPr/>
                    <a:lstStyle/>
                    <a:p>
                      <a:pPr>
                        <a:lnSpc>
                          <a:spcPct val="100000"/>
                        </a:lnSpc>
                        <a:buNone/>
                      </a:pPr>
                      <a:r>
                        <a:rPr lang="en-IN" sz="1400" b="1">
                          <a:effectLst/>
                        </a:rPr>
                        <a:t>--become-user</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Specify user to become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172209008"/>
                  </a:ext>
                </a:extLst>
              </a:tr>
              <a:tr h="363689">
                <a:tc>
                  <a:txBody>
                    <a:bodyPr/>
                    <a:lstStyle/>
                    <a:p>
                      <a:pPr>
                        <a:lnSpc>
                          <a:spcPct val="100000"/>
                        </a:lnSpc>
                        <a:buNone/>
                      </a:pPr>
                      <a:r>
                        <a:rPr lang="en-IN" sz="1400" b="1" dirty="0">
                          <a:effectLst/>
                        </a:rPr>
                        <a:t>-k</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Prompt for SSH password</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39090771"/>
                  </a:ext>
                </a:extLst>
              </a:tr>
              <a:tr h="363689">
                <a:tc>
                  <a:txBody>
                    <a:bodyPr/>
                    <a:lstStyle/>
                    <a:p>
                      <a:pPr>
                        <a:lnSpc>
                          <a:spcPct val="100000"/>
                        </a:lnSpc>
                        <a:buNone/>
                      </a:pPr>
                      <a:r>
                        <a:rPr lang="en-IN" sz="1400" b="1" dirty="0">
                          <a:effectLst/>
                        </a:rPr>
                        <a:t>-K</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Prompt for become password</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036266016"/>
                  </a:ext>
                </a:extLst>
              </a:tr>
              <a:tr h="570898">
                <a:tc>
                  <a:txBody>
                    <a:bodyPr/>
                    <a:lstStyle/>
                    <a:p>
                      <a:pPr>
                        <a:lnSpc>
                          <a:spcPct val="100000"/>
                        </a:lnSpc>
                        <a:buNone/>
                      </a:pPr>
                      <a:r>
                        <a:rPr lang="en-IN" sz="1400" b="1">
                          <a:effectLst/>
                        </a:rPr>
                        <a:t>--limit</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Limit execution to hosts matching pattern</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0280332"/>
                  </a:ext>
                </a:extLst>
              </a:tr>
              <a:tr h="363689">
                <a:tc>
                  <a:txBody>
                    <a:bodyPr/>
                    <a:lstStyle/>
                    <a:p>
                      <a:pPr>
                        <a:lnSpc>
                          <a:spcPct val="100000"/>
                        </a:lnSpc>
                        <a:buNone/>
                      </a:pPr>
                      <a:r>
                        <a:rPr lang="en-IN" sz="1400" b="1">
                          <a:effectLst/>
                        </a:rPr>
                        <a:t>-f</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Number of parallel forks</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536171407"/>
                  </a:ext>
                </a:extLst>
              </a:tr>
              <a:tr h="363689">
                <a:tc>
                  <a:txBody>
                    <a:bodyPr/>
                    <a:lstStyle/>
                    <a:p>
                      <a:pPr>
                        <a:lnSpc>
                          <a:spcPct val="100000"/>
                        </a:lnSpc>
                        <a:buNone/>
                      </a:pPr>
                      <a:r>
                        <a:rPr lang="en-IN" sz="1400" b="1">
                          <a:effectLst/>
                        </a:rPr>
                        <a:t>--check</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Dry run (check mode)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41520444"/>
                  </a:ext>
                </a:extLst>
              </a:tr>
              <a:tr h="363689">
                <a:tc>
                  <a:txBody>
                    <a:bodyPr/>
                    <a:lstStyle/>
                    <a:p>
                      <a:pPr>
                        <a:lnSpc>
                          <a:spcPct val="100000"/>
                        </a:lnSpc>
                        <a:buNone/>
                      </a:pPr>
                      <a:r>
                        <a:rPr lang="en-IN" sz="1400" b="1" dirty="0">
                          <a:effectLst/>
                        </a:rPr>
                        <a:t>-v/-</a:t>
                      </a:r>
                      <a:r>
                        <a:rPr lang="en-IN" sz="1400" b="1" dirty="0" err="1">
                          <a:effectLst/>
                        </a:rPr>
                        <a:t>vv</a:t>
                      </a:r>
                      <a:r>
                        <a:rPr lang="en-IN" sz="1400" b="1" dirty="0">
                          <a:effectLst/>
                        </a:rPr>
                        <a:t>/-</a:t>
                      </a:r>
                      <a:r>
                        <a:rPr lang="en-IN" sz="1400" b="1" dirty="0" err="1">
                          <a:effectLst/>
                        </a:rPr>
                        <a:t>vvv</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Increase verbosity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40025181"/>
                  </a:ext>
                </a:extLst>
              </a:tr>
            </a:tbl>
          </a:graphicData>
        </a:graphic>
      </p:graphicFrame>
      <p:sp>
        <p:nvSpPr>
          <p:cNvPr id="3" name="Title 2">
            <a:extLst>
              <a:ext uri="{FF2B5EF4-FFF2-40B4-BE49-F238E27FC236}">
                <a16:creationId xmlns:a16="http://schemas.microsoft.com/office/drawing/2014/main" id="{90F137A3-FFFC-7F9A-0D91-CE4E7D157E0C}"/>
              </a:ext>
            </a:extLst>
          </p:cNvPr>
          <p:cNvSpPr>
            <a:spLocks noGrp="1"/>
          </p:cNvSpPr>
          <p:nvPr>
            <p:ph type="title"/>
          </p:nvPr>
        </p:nvSpPr>
        <p:spPr/>
        <p:txBody>
          <a:bodyPr/>
          <a:lstStyle/>
          <a:p>
            <a:r>
              <a:rPr lang="en-US" dirty="0"/>
              <a:t>Ansible – </a:t>
            </a:r>
            <a:r>
              <a:rPr lang="en-US" dirty="0" err="1"/>
              <a:t>AdHoc</a:t>
            </a:r>
            <a:r>
              <a:rPr lang="en-US" dirty="0"/>
              <a:t> – </a:t>
            </a:r>
            <a:r>
              <a:rPr lang="en-US" b="1" dirty="0"/>
              <a:t>Command Structure</a:t>
            </a:r>
            <a:endParaRPr lang="en-US" dirty="0"/>
          </a:p>
        </p:txBody>
      </p:sp>
    </p:spTree>
    <p:extLst>
      <p:ext uri="{BB962C8B-B14F-4D97-AF65-F5344CB8AC3E}">
        <p14:creationId xmlns:p14="http://schemas.microsoft.com/office/powerpoint/2010/main" val="35694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40497CB-522A-CAF8-08D3-F33615DA32E3}"/>
              </a:ext>
            </a:extLst>
          </p:cNvPr>
          <p:cNvSpPr>
            <a:spLocks noGrp="1"/>
          </p:cNvSpPr>
          <p:nvPr>
            <p:ph type="body" sz="quarter" idx="11"/>
          </p:nvPr>
        </p:nvSpPr>
        <p:spPr/>
        <p:txBody>
          <a:bodyPr/>
          <a:lstStyle/>
          <a:p>
            <a:r>
              <a:rPr lang="en-US" b="1" dirty="0"/>
              <a:t>List all modules: </a:t>
            </a:r>
            <a:r>
              <a:rPr lang="en-US" sz="2400" i="1" dirty="0">
                <a:solidFill>
                  <a:schemeClr val="accent5"/>
                </a:solidFill>
                <a:latin typeface="Times New Roman" panose="02020603050405020304" pitchFamily="18" charset="0"/>
              </a:rPr>
              <a:t>ansible-doc -l or ansible-doc -L</a:t>
            </a:r>
          </a:p>
        </p:txBody>
      </p:sp>
      <p:graphicFrame>
        <p:nvGraphicFramePr>
          <p:cNvPr id="9" name="Content Placeholder 10">
            <a:extLst>
              <a:ext uri="{FF2B5EF4-FFF2-40B4-BE49-F238E27FC236}">
                <a16:creationId xmlns:a16="http://schemas.microsoft.com/office/drawing/2014/main" id="{56704A6C-3784-1878-1D01-1399F2B1045B}"/>
              </a:ext>
            </a:extLst>
          </p:cNvPr>
          <p:cNvGraphicFramePr>
            <a:graphicFrameLocks noGrp="1"/>
          </p:cNvGraphicFramePr>
          <p:nvPr>
            <p:ph sz="quarter" idx="14"/>
            <p:extLst>
              <p:ext uri="{D42A27DB-BD31-4B8C-83A1-F6EECF244321}">
                <p14:modId xmlns:p14="http://schemas.microsoft.com/office/powerpoint/2010/main" val="2744416763"/>
              </p:ext>
            </p:extLst>
          </p:nvPr>
        </p:nvGraphicFramePr>
        <p:xfrm>
          <a:off x="766763" y="1792466"/>
          <a:ext cx="11300057" cy="3761813"/>
        </p:xfrm>
        <a:graphic>
          <a:graphicData uri="http://schemas.openxmlformats.org/drawingml/2006/table">
            <a:tbl>
              <a:tblPr/>
              <a:tblGrid>
                <a:gridCol w="1783342">
                  <a:extLst>
                    <a:ext uri="{9D8B030D-6E8A-4147-A177-3AD203B41FA5}">
                      <a16:colId xmlns:a16="http://schemas.microsoft.com/office/drawing/2014/main" val="1633603271"/>
                    </a:ext>
                  </a:extLst>
                </a:gridCol>
                <a:gridCol w="4533355">
                  <a:extLst>
                    <a:ext uri="{9D8B030D-6E8A-4147-A177-3AD203B41FA5}">
                      <a16:colId xmlns:a16="http://schemas.microsoft.com/office/drawing/2014/main" val="1749665110"/>
                    </a:ext>
                  </a:extLst>
                </a:gridCol>
                <a:gridCol w="4983360">
                  <a:extLst>
                    <a:ext uri="{9D8B030D-6E8A-4147-A177-3AD203B41FA5}">
                      <a16:colId xmlns:a16="http://schemas.microsoft.com/office/drawing/2014/main" val="1932829402"/>
                    </a:ext>
                  </a:extLst>
                </a:gridCol>
              </a:tblGrid>
              <a:tr h="367903">
                <a:tc>
                  <a:txBody>
                    <a:bodyPr/>
                    <a:lstStyle/>
                    <a:p>
                      <a:pPr>
                        <a:lnSpc>
                          <a:spcPct val="100000"/>
                        </a:lnSpc>
                        <a:buNone/>
                      </a:pPr>
                      <a:r>
                        <a:rPr lang="en-IN" sz="1800" b="1" dirty="0">
                          <a:effectLst/>
                        </a:rPr>
                        <a:t>Module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800" b="1" dirty="0">
                          <a:effectLst/>
                        </a:rPr>
                        <a:t>Purpose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800" b="1" dirty="0">
                          <a:effectLst/>
                        </a:rPr>
                        <a:t>Example Usage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5316734"/>
                  </a:ext>
                </a:extLst>
              </a:tr>
              <a:tr h="342759">
                <a:tc>
                  <a:txBody>
                    <a:bodyPr/>
                    <a:lstStyle/>
                    <a:p>
                      <a:pPr>
                        <a:lnSpc>
                          <a:spcPct val="100000"/>
                        </a:lnSpc>
                        <a:buNone/>
                      </a:pPr>
                      <a:r>
                        <a:rPr lang="en-IN" sz="1800" b="1">
                          <a:effectLst/>
                        </a:rPr>
                        <a:t>ping</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Test connectivity</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all -m ping</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690289590"/>
                  </a:ext>
                </a:extLst>
              </a:tr>
              <a:tr h="521241">
                <a:tc>
                  <a:txBody>
                    <a:bodyPr/>
                    <a:lstStyle/>
                    <a:p>
                      <a:pPr>
                        <a:lnSpc>
                          <a:spcPct val="100000"/>
                        </a:lnSpc>
                        <a:buNone/>
                      </a:pPr>
                      <a:r>
                        <a:rPr lang="en-IN" sz="1800" b="1" dirty="0">
                          <a:effectLst/>
                        </a:rPr>
                        <a:t>command</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Run commands (default module)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webservers -a "uptime"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45341270"/>
                  </a:ext>
                </a:extLst>
              </a:tr>
              <a:tr h="517867">
                <a:tc>
                  <a:txBody>
                    <a:bodyPr/>
                    <a:lstStyle/>
                    <a:p>
                      <a:pPr>
                        <a:lnSpc>
                          <a:spcPct val="100000"/>
                        </a:lnSpc>
                        <a:buNone/>
                      </a:pPr>
                      <a:r>
                        <a:rPr lang="en-IN" sz="1800" b="1">
                          <a:effectLst/>
                        </a:rPr>
                        <a:t>shell</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a:effectLst/>
                        </a:rPr>
                        <a:t>Run shell commands (with pipes, redirects, etc.)</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shell -a "echo $PATH"</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192996379"/>
                  </a:ext>
                </a:extLst>
              </a:tr>
              <a:tr h="393923">
                <a:tc>
                  <a:txBody>
                    <a:bodyPr/>
                    <a:lstStyle/>
                    <a:p>
                      <a:pPr>
                        <a:lnSpc>
                          <a:spcPct val="100000"/>
                        </a:lnSpc>
                        <a:buNone/>
                      </a:pPr>
                      <a:r>
                        <a:rPr lang="en-IN" sz="1800" b="1" dirty="0">
                          <a:effectLst/>
                        </a:rPr>
                        <a:t>copy</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Copy files to remote hosts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copy -a "</a:t>
                      </a:r>
                      <a:r>
                        <a:rPr lang="en-IN" sz="1400" b="0" dirty="0" err="1">
                          <a:effectLst/>
                        </a:rPr>
                        <a:t>src</a:t>
                      </a:r>
                      <a:r>
                        <a:rPr lang="en-IN" sz="1400" b="0" dirty="0">
                          <a:effectLst/>
                        </a:rPr>
                        <a:t>=/</a:t>
                      </a:r>
                      <a:r>
                        <a:rPr lang="en-IN" sz="1400" b="0" dirty="0" err="1">
                          <a:effectLst/>
                        </a:rPr>
                        <a:t>tmp</a:t>
                      </a:r>
                      <a:r>
                        <a:rPr lang="en-IN" sz="1400" b="0" dirty="0">
                          <a:effectLst/>
                        </a:rPr>
                        <a:t>/foo </a:t>
                      </a:r>
                      <a:r>
                        <a:rPr lang="en-IN" sz="1400" b="0" dirty="0" err="1">
                          <a:effectLst/>
                        </a:rPr>
                        <a:t>dest</a:t>
                      </a:r>
                      <a:r>
                        <a:rPr lang="en-IN" sz="1400" b="0" dirty="0">
                          <a:effectLst/>
                        </a:rPr>
                        <a:t>=/</a:t>
                      </a:r>
                      <a:r>
                        <a:rPr lang="en-IN" sz="1400" b="0" dirty="0" err="1">
                          <a:effectLst/>
                        </a:rPr>
                        <a:t>tmp</a:t>
                      </a:r>
                      <a:r>
                        <a:rPr lang="en-IN" sz="1400" b="0" dirty="0">
                          <a:effectLst/>
                        </a:rPr>
                        <a:t>/foo"</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226413736"/>
                  </a:ext>
                </a:extLst>
              </a:tr>
              <a:tr h="0">
                <a:tc>
                  <a:txBody>
                    <a:bodyPr/>
                    <a:lstStyle/>
                    <a:p>
                      <a:pPr>
                        <a:lnSpc>
                          <a:spcPct val="100000"/>
                        </a:lnSpc>
                        <a:buNone/>
                      </a:pPr>
                      <a:r>
                        <a:rPr lang="en-IN" sz="1800" b="1" dirty="0">
                          <a:effectLst/>
                        </a:rPr>
                        <a:t>file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a:effectLst/>
                        </a:rPr>
                        <a:t>Manage files/directories (permissions, state)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file -a "</a:t>
                      </a:r>
                      <a:r>
                        <a:rPr lang="en-IN" sz="1400" b="0" dirty="0" err="1">
                          <a:effectLst/>
                        </a:rPr>
                        <a:t>dest</a:t>
                      </a:r>
                      <a:r>
                        <a:rPr lang="en-IN" sz="1400" b="0" dirty="0">
                          <a:effectLst/>
                        </a:rPr>
                        <a:t>=/</a:t>
                      </a:r>
                      <a:r>
                        <a:rPr lang="en-IN" sz="1400" b="0" dirty="0" err="1">
                          <a:effectLst/>
                        </a:rPr>
                        <a:t>tmp</a:t>
                      </a:r>
                      <a:r>
                        <a:rPr lang="en-IN" sz="1400" b="0" dirty="0">
                          <a:effectLst/>
                        </a:rPr>
                        <a:t>/bar mode=600 state=touch"</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97147694"/>
                  </a:ext>
                </a:extLst>
              </a:tr>
              <a:tr h="117427">
                <a:tc>
                  <a:txBody>
                    <a:bodyPr/>
                    <a:lstStyle/>
                    <a:p>
                      <a:pPr>
                        <a:lnSpc>
                          <a:spcPct val="100000"/>
                        </a:lnSpc>
                        <a:buNone/>
                      </a:pPr>
                      <a:r>
                        <a:rPr lang="en-IN" sz="1800" b="1" dirty="0">
                          <a:effectLst/>
                        </a:rPr>
                        <a:t>package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Generic package manager (cross-platform) (yum, apt)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package -a "name=git state=present"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20135123"/>
                  </a:ext>
                </a:extLst>
              </a:tr>
              <a:tr h="0">
                <a:tc>
                  <a:txBody>
                    <a:bodyPr/>
                    <a:lstStyle/>
                    <a:p>
                      <a:pPr>
                        <a:lnSpc>
                          <a:spcPct val="100000"/>
                        </a:lnSpc>
                        <a:buNone/>
                      </a:pPr>
                      <a:r>
                        <a:rPr lang="en-IN" sz="1800" b="1">
                          <a:effectLst/>
                        </a:rPr>
                        <a:t>service</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Manage services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service -a "name=nginx state=started"</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86245058"/>
                  </a:ext>
                </a:extLst>
              </a:tr>
              <a:tr h="0">
                <a:tc>
                  <a:txBody>
                    <a:bodyPr/>
                    <a:lstStyle/>
                    <a:p>
                      <a:pPr>
                        <a:lnSpc>
                          <a:spcPct val="100000"/>
                        </a:lnSpc>
                        <a:buNone/>
                      </a:pPr>
                      <a:r>
                        <a:rPr lang="en-IN" sz="1800" b="1">
                          <a:effectLst/>
                        </a:rPr>
                        <a:t>user</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Manage user accounts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all -m user -a "name=alice state=present"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980373158"/>
                  </a:ext>
                </a:extLst>
              </a:tr>
              <a:tr h="309933">
                <a:tc>
                  <a:txBody>
                    <a:bodyPr/>
                    <a:lstStyle/>
                    <a:p>
                      <a:pPr>
                        <a:lnSpc>
                          <a:spcPct val="100000"/>
                        </a:lnSpc>
                        <a:buNone/>
                      </a:pPr>
                      <a:r>
                        <a:rPr lang="en-IN" sz="1800" b="1" dirty="0">
                          <a:effectLst/>
                        </a:rPr>
                        <a:t>setup</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Gather facts about hosts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setup</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43741267"/>
                  </a:ext>
                </a:extLst>
              </a:tr>
            </a:tbl>
          </a:graphicData>
        </a:graphic>
      </p:graphicFrame>
      <p:sp>
        <p:nvSpPr>
          <p:cNvPr id="10" name="Title 9">
            <a:extLst>
              <a:ext uri="{FF2B5EF4-FFF2-40B4-BE49-F238E27FC236}">
                <a16:creationId xmlns:a16="http://schemas.microsoft.com/office/drawing/2014/main" id="{4CEBCF87-B98F-642D-D17C-E881DF9E7E3F}"/>
              </a:ext>
            </a:extLst>
          </p:cNvPr>
          <p:cNvSpPr>
            <a:spLocks noGrp="1"/>
          </p:cNvSpPr>
          <p:nvPr>
            <p:ph type="title"/>
          </p:nvPr>
        </p:nvSpPr>
        <p:spPr/>
        <p:txBody>
          <a:bodyPr/>
          <a:lstStyle/>
          <a:p>
            <a:r>
              <a:rPr lang="en-US" dirty="0"/>
              <a:t>Ansible – </a:t>
            </a:r>
            <a:r>
              <a:rPr lang="en-US" b="1" dirty="0"/>
              <a:t>Modules</a:t>
            </a:r>
            <a:endParaRPr lang="en-US" dirty="0"/>
          </a:p>
        </p:txBody>
      </p:sp>
    </p:spTree>
    <p:extLst>
      <p:ext uri="{BB962C8B-B14F-4D97-AF65-F5344CB8AC3E}">
        <p14:creationId xmlns:p14="http://schemas.microsoft.com/office/powerpoint/2010/main" val="424007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987A976-4B51-F712-8DC5-426058F97ECB}"/>
              </a:ext>
            </a:extLst>
          </p:cNvPr>
          <p:cNvSpPr>
            <a:spLocks noGrp="1"/>
          </p:cNvSpPr>
          <p:nvPr>
            <p:ph sz="quarter" idx="13"/>
          </p:nvPr>
        </p:nvSpPr>
        <p:spPr/>
        <p:txBody>
          <a:bodyPr/>
          <a:lstStyle/>
          <a:p>
            <a:pPr marL="285750" indent="-285750">
              <a:lnSpc>
                <a:spcPct val="150000"/>
              </a:lnSpc>
              <a:buFont typeface="Arial" panose="020B0604020202020204" pitchFamily="34" charset="0"/>
              <a:buChar char="•"/>
            </a:pPr>
            <a:r>
              <a:rPr lang="en-IN" sz="1400" b="1" i="0" dirty="0">
                <a:solidFill>
                  <a:schemeClr val="accent5"/>
                </a:solidFill>
                <a:effectLst/>
              </a:rPr>
              <a:t>Ping all servers:</a:t>
            </a:r>
            <a:r>
              <a:rPr lang="en-IN" sz="1400" b="1" i="0" dirty="0">
                <a:solidFill>
                  <a:srgbClr val="000000"/>
                </a:solidFill>
                <a:effectLst/>
              </a:rPr>
              <a:t>				</a:t>
            </a:r>
            <a:r>
              <a:rPr lang="en-IN" sz="1400" b="0" i="0" dirty="0">
                <a:solidFill>
                  <a:srgbClr val="000000"/>
                </a:solidFill>
                <a:effectLst/>
              </a:rPr>
              <a:t>ansible all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endParaRPr lang="en-IN" sz="1400" dirty="0">
              <a:solidFill>
                <a:srgbClr val="000000"/>
              </a:solidFill>
            </a:endParaRPr>
          </a:p>
          <a:p>
            <a:pPr marL="285750" indent="-285750">
              <a:lnSpc>
                <a:spcPct val="150000"/>
              </a:lnSpc>
              <a:buFont typeface="Arial" panose="020B0604020202020204" pitchFamily="34" charset="0"/>
              <a:buChar char="•"/>
            </a:pPr>
            <a:r>
              <a:rPr lang="en-IN" sz="1400" b="1" i="0" dirty="0">
                <a:solidFill>
                  <a:schemeClr val="accent5"/>
                </a:solidFill>
                <a:effectLst/>
              </a:rPr>
              <a:t>Ping all production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ProdServers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p>
          <a:p>
            <a:pPr marL="285750" indent="-285750">
              <a:lnSpc>
                <a:spcPct val="150000"/>
              </a:lnSpc>
              <a:buFont typeface="Arial" panose="020B0604020202020204" pitchFamily="34" charset="0"/>
              <a:buChar char="•"/>
            </a:pPr>
            <a:r>
              <a:rPr lang="en-IN" sz="1400" b="1" i="0" dirty="0">
                <a:solidFill>
                  <a:schemeClr val="accent5"/>
                </a:solidFill>
                <a:effectLst/>
              </a:rPr>
              <a:t>Ping all development webservers:</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dev_webservers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endParaRPr lang="en-IN" sz="1400" dirty="0">
              <a:solidFill>
                <a:srgbClr val="000000"/>
              </a:solidFill>
            </a:endParaRPr>
          </a:p>
          <a:p>
            <a:pPr marL="285750" indent="-285750">
              <a:lnSpc>
                <a:spcPct val="150000"/>
              </a:lnSpc>
              <a:buFont typeface="Arial" panose="020B0604020202020204" pitchFamily="34" charset="0"/>
              <a:buChar char="•"/>
            </a:pPr>
            <a:r>
              <a:rPr lang="en-IN" sz="1400" b="1" i="0" dirty="0">
                <a:solidFill>
                  <a:schemeClr val="accent5"/>
                </a:solidFill>
                <a:effectLst/>
              </a:rPr>
              <a:t>Check uptime on all webservers: </a:t>
            </a:r>
            <a:r>
              <a:rPr lang="en-IN" sz="1400" b="1" i="0" dirty="0">
                <a:solidFill>
                  <a:srgbClr val="000000"/>
                </a:solidFill>
                <a:effectLst/>
              </a:rPr>
              <a:t>		</a:t>
            </a:r>
            <a:r>
              <a:rPr lang="en-IN" sz="1400" b="0" i="0" dirty="0">
                <a:solidFill>
                  <a:srgbClr val="000000"/>
                </a:solidFill>
                <a:effectLst/>
              </a:rPr>
              <a:t>ansible Webservers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"uptime”</a:t>
            </a:r>
          </a:p>
          <a:p>
            <a:pPr marL="285750" indent="-285750">
              <a:lnSpc>
                <a:spcPct val="150000"/>
              </a:lnSpc>
              <a:buFont typeface="Arial" panose="020B0604020202020204" pitchFamily="34" charset="0"/>
              <a:buChar char="•"/>
            </a:pPr>
            <a:r>
              <a:rPr lang="en-IN" sz="1400" b="1" i="0" dirty="0">
                <a:solidFill>
                  <a:schemeClr val="accent5"/>
                </a:solidFill>
                <a:effectLst/>
              </a:rPr>
              <a:t>Check disk usage on all DB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a:t>
            </a:r>
            <a:r>
              <a:rPr lang="en-IN" sz="1400" b="0" i="0" dirty="0" err="1">
                <a:solidFill>
                  <a:srgbClr val="000000"/>
                </a:solidFill>
                <a:effectLst/>
              </a:rPr>
              <a:t>df</a:t>
            </a:r>
            <a:r>
              <a:rPr lang="en-IN" sz="1400" b="0" i="0" dirty="0">
                <a:solidFill>
                  <a:srgbClr val="000000"/>
                </a:solidFill>
                <a:effectLst/>
              </a:rPr>
              <a:t> -h”</a:t>
            </a:r>
          </a:p>
          <a:p>
            <a:pPr marL="285750" indent="-285750">
              <a:lnSpc>
                <a:spcPct val="150000"/>
              </a:lnSpc>
              <a:buFont typeface="Arial" panose="020B0604020202020204" pitchFamily="34" charset="0"/>
              <a:buChar char="•"/>
            </a:pPr>
            <a:r>
              <a:rPr lang="en-IN" sz="1400" b="1" i="0" dirty="0">
                <a:solidFill>
                  <a:schemeClr val="accent5"/>
                </a:solidFill>
                <a:effectLst/>
              </a:rPr>
              <a:t>Gather system facts from all prod DB servers: 	</a:t>
            </a:r>
            <a:r>
              <a:rPr lang="en-IN" sz="1400" b="0" i="0" dirty="0">
                <a:solidFill>
                  <a:srgbClr val="000000"/>
                </a:solidFill>
                <a:effectLst/>
              </a:rPr>
              <a:t>ansible </a:t>
            </a:r>
            <a:r>
              <a:rPr lang="en-IN" sz="1400" b="0" i="0" dirty="0" err="1">
                <a:solidFill>
                  <a:srgbClr val="000000"/>
                </a:solidFill>
                <a:effectLst/>
              </a:rPr>
              <a:t>prod_dbservers</a:t>
            </a:r>
            <a:r>
              <a:rPr lang="en-IN" sz="1400" b="0" i="0" dirty="0">
                <a:solidFill>
                  <a:srgbClr val="000000"/>
                </a:solidFill>
                <a:effectLst/>
              </a:rPr>
              <a:t> -i inventory.ini -m setup</a:t>
            </a:r>
          </a:p>
          <a:p>
            <a:pPr marL="285750" indent="-285750">
              <a:lnSpc>
                <a:spcPct val="150000"/>
              </a:lnSpc>
              <a:buFont typeface="Arial" panose="020B0604020202020204" pitchFamily="34" charset="0"/>
              <a:buChar char="•"/>
            </a:pPr>
            <a:r>
              <a:rPr lang="en-IN" sz="1400" b="1" i="0" dirty="0">
                <a:solidFill>
                  <a:schemeClr val="accent5"/>
                </a:solidFill>
                <a:effectLst/>
              </a:rPr>
              <a:t>Get hostname from all development DB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dev_dbservers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command -a "hostname”</a:t>
            </a:r>
          </a:p>
          <a:p>
            <a:pPr marL="285750" indent="-285750">
              <a:lnSpc>
                <a:spcPct val="150000"/>
              </a:lnSpc>
              <a:buFont typeface="Arial" panose="020B0604020202020204" pitchFamily="34" charset="0"/>
              <a:buChar char="•"/>
            </a:pPr>
            <a:r>
              <a:rPr lang="en-IN" sz="1400" b="1" i="0" dirty="0">
                <a:solidFill>
                  <a:schemeClr val="accent5"/>
                </a:solidFill>
                <a:effectLst/>
              </a:rPr>
              <a:t>Reboot all production webservers: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prod_webservers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reboot</a:t>
            </a:r>
          </a:p>
          <a:p>
            <a:pPr marL="285750" indent="-285750">
              <a:lnSpc>
                <a:spcPct val="150000"/>
              </a:lnSpc>
              <a:buFont typeface="Arial" panose="020B0604020202020204" pitchFamily="34" charset="0"/>
              <a:buChar char="•"/>
            </a:pPr>
            <a:r>
              <a:rPr lang="en-IN" sz="1400" b="1" i="0" dirty="0">
                <a:solidFill>
                  <a:schemeClr val="accent5"/>
                </a:solidFill>
                <a:effectLst/>
              </a:rPr>
              <a:t>Check free memory on all servers: </a:t>
            </a:r>
            <a:r>
              <a:rPr lang="en-IN" sz="1400" b="1" i="0" dirty="0">
                <a:solidFill>
                  <a:srgbClr val="000000"/>
                </a:solidFill>
                <a:effectLst/>
              </a:rPr>
              <a:t>		</a:t>
            </a:r>
            <a:r>
              <a:rPr lang="en-IN" sz="1400" b="0" i="0" dirty="0">
                <a:solidFill>
                  <a:srgbClr val="000000"/>
                </a:solidFill>
                <a:effectLst/>
              </a:rPr>
              <a:t>ansible all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"free -m”</a:t>
            </a:r>
          </a:p>
          <a:p>
            <a:pPr marL="285750" indent="-285750">
              <a:lnSpc>
                <a:spcPct val="150000"/>
              </a:lnSpc>
              <a:buFont typeface="Arial" panose="020B0604020202020204" pitchFamily="34" charset="0"/>
              <a:buChar char="•"/>
            </a:pPr>
            <a:r>
              <a:rPr lang="en-IN" sz="1400" b="1" i="0" dirty="0">
                <a:solidFill>
                  <a:schemeClr val="accent5"/>
                </a:solidFill>
                <a:effectLst/>
              </a:rPr>
              <a:t>List all hosts in the inventory: </a:t>
            </a:r>
            <a:r>
              <a:rPr lang="en-IN" sz="1400" b="1" i="0" dirty="0">
                <a:solidFill>
                  <a:srgbClr val="000000"/>
                </a:solidFill>
                <a:effectLst/>
              </a:rPr>
              <a:t>		</a:t>
            </a:r>
            <a:r>
              <a:rPr lang="en-IN" sz="1400" b="0" i="0" dirty="0">
                <a:solidFill>
                  <a:srgbClr val="000000"/>
                </a:solidFill>
                <a:effectLst/>
              </a:rPr>
              <a:t>ansible-inventory -i inventory.ini --list</a:t>
            </a:r>
          </a:p>
          <a:p>
            <a:pPr>
              <a:lnSpc>
                <a:spcPct val="150000"/>
              </a:lnSpc>
            </a:pPr>
            <a:endParaRPr lang="en-IN" sz="1400" b="0" i="0" dirty="0">
              <a:solidFill>
                <a:srgbClr val="000000"/>
              </a:solidFill>
              <a:effectLst/>
            </a:endParaRPr>
          </a:p>
          <a:p>
            <a:pPr>
              <a:lnSpc>
                <a:spcPct val="150000"/>
              </a:lnSpc>
            </a:pPr>
            <a:endParaRPr lang="en-US" sz="1400" dirty="0"/>
          </a:p>
        </p:txBody>
      </p:sp>
      <p:sp>
        <p:nvSpPr>
          <p:cNvPr id="6" name="Title 5">
            <a:extLst>
              <a:ext uri="{FF2B5EF4-FFF2-40B4-BE49-F238E27FC236}">
                <a16:creationId xmlns:a16="http://schemas.microsoft.com/office/drawing/2014/main" id="{B2190B84-6F34-D1F5-ACBD-D26DA72F63B5}"/>
              </a:ext>
            </a:extLst>
          </p:cNvPr>
          <p:cNvSpPr>
            <a:spLocks noGrp="1"/>
          </p:cNvSpPr>
          <p:nvPr>
            <p:ph type="title"/>
          </p:nvPr>
        </p:nvSpPr>
        <p:spPr/>
        <p:txBody>
          <a:bodyPr/>
          <a:lstStyle/>
          <a:p>
            <a:r>
              <a:rPr lang="en-US" dirty="0"/>
              <a:t>Ansible – </a:t>
            </a:r>
            <a:r>
              <a:rPr lang="en-US" dirty="0" err="1"/>
              <a:t>AdHoc</a:t>
            </a:r>
            <a:r>
              <a:rPr lang="en-US" dirty="0"/>
              <a:t> – </a:t>
            </a:r>
            <a:r>
              <a:rPr lang="en-US" b="1" dirty="0"/>
              <a:t>Command Usage</a:t>
            </a:r>
            <a:endParaRPr lang="en-US" dirty="0"/>
          </a:p>
        </p:txBody>
      </p:sp>
    </p:spTree>
    <p:extLst>
      <p:ext uri="{BB962C8B-B14F-4D97-AF65-F5344CB8AC3E}">
        <p14:creationId xmlns:p14="http://schemas.microsoft.com/office/powerpoint/2010/main" val="8912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7C754FB-0B97-F1F6-62F6-9A68D9A1405C}"/>
              </a:ext>
            </a:extLst>
          </p:cNvPr>
          <p:cNvSpPr>
            <a:spLocks noGrp="1"/>
          </p:cNvSpPr>
          <p:nvPr>
            <p:ph type="body" sz="quarter" idx="11"/>
          </p:nvPr>
        </p:nvSpPr>
        <p:spPr>
          <a:xfrm>
            <a:off x="766763" y="1136515"/>
            <a:ext cx="10671048" cy="330540"/>
          </a:xfrm>
        </p:spPr>
        <p:txBody>
          <a:bodyPr/>
          <a:lstStyle/>
          <a:p>
            <a:r>
              <a:rPr lang="en-US" dirty="0"/>
              <a:t>Installing Apache web server on Linux servers with Ansible </a:t>
            </a:r>
            <a:r>
              <a:rPr lang="en-US" dirty="0" err="1"/>
              <a:t>AdHoc</a:t>
            </a:r>
            <a:r>
              <a:rPr lang="en-US" dirty="0"/>
              <a:t> commands</a:t>
            </a:r>
            <a:br>
              <a:rPr lang="en-US" dirty="0"/>
            </a:br>
            <a:endParaRPr lang="en-US" dirty="0"/>
          </a:p>
        </p:txBody>
      </p:sp>
      <p:graphicFrame>
        <p:nvGraphicFramePr>
          <p:cNvPr id="9" name="Content Placeholder 8">
            <a:extLst>
              <a:ext uri="{FF2B5EF4-FFF2-40B4-BE49-F238E27FC236}">
                <a16:creationId xmlns:a16="http://schemas.microsoft.com/office/drawing/2014/main" id="{6042E777-1046-C84B-FE3C-81533214EE3C}"/>
              </a:ext>
            </a:extLst>
          </p:cNvPr>
          <p:cNvGraphicFramePr>
            <a:graphicFrameLocks noGrp="1"/>
          </p:cNvGraphicFramePr>
          <p:nvPr>
            <p:ph sz="quarter" idx="14"/>
            <p:extLst>
              <p:ext uri="{D42A27DB-BD31-4B8C-83A1-F6EECF244321}">
                <p14:modId xmlns:p14="http://schemas.microsoft.com/office/powerpoint/2010/main" val="1401186017"/>
              </p:ext>
            </p:extLst>
          </p:nvPr>
        </p:nvGraphicFramePr>
        <p:xfrm>
          <a:off x="766763" y="1626345"/>
          <a:ext cx="10890672" cy="4930604"/>
        </p:xfrm>
        <a:graphic>
          <a:graphicData uri="http://schemas.openxmlformats.org/drawingml/2006/table">
            <a:tbl>
              <a:tblPr/>
              <a:tblGrid>
                <a:gridCol w="1395097">
                  <a:extLst>
                    <a:ext uri="{9D8B030D-6E8A-4147-A177-3AD203B41FA5}">
                      <a16:colId xmlns:a16="http://schemas.microsoft.com/office/drawing/2014/main" val="2403199167"/>
                    </a:ext>
                  </a:extLst>
                </a:gridCol>
                <a:gridCol w="5004851">
                  <a:extLst>
                    <a:ext uri="{9D8B030D-6E8A-4147-A177-3AD203B41FA5}">
                      <a16:colId xmlns:a16="http://schemas.microsoft.com/office/drawing/2014/main" val="1970429638"/>
                    </a:ext>
                  </a:extLst>
                </a:gridCol>
                <a:gridCol w="4490724">
                  <a:extLst>
                    <a:ext uri="{9D8B030D-6E8A-4147-A177-3AD203B41FA5}">
                      <a16:colId xmlns:a16="http://schemas.microsoft.com/office/drawing/2014/main" val="1958826341"/>
                    </a:ext>
                  </a:extLst>
                </a:gridCol>
              </a:tblGrid>
              <a:tr h="490507">
                <a:tc>
                  <a:txBody>
                    <a:bodyPr/>
                    <a:lstStyle/>
                    <a:p>
                      <a:pPr>
                        <a:lnSpc>
                          <a:spcPct val="100000"/>
                        </a:lnSpc>
                        <a:buNone/>
                      </a:pPr>
                      <a:r>
                        <a:rPr lang="en-IN" sz="1400" b="1" dirty="0">
                          <a:effectLst/>
                        </a:rPr>
                        <a:t>Action</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a:effectLst/>
                        </a:rPr>
                        <a:t>Red Hat/CentOS Command</a:t>
                      </a:r>
                      <a:endParaRPr lang="en-IN" sz="140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dirty="0">
                          <a:effectLst/>
                        </a:rPr>
                        <a:t>Ubuntu/Debian Command</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2137106"/>
                  </a:ext>
                </a:extLst>
              </a:tr>
              <a:tr h="755465">
                <a:tc>
                  <a:txBody>
                    <a:bodyPr/>
                    <a:lstStyle/>
                    <a:p>
                      <a:pPr>
                        <a:lnSpc>
                          <a:spcPct val="100000"/>
                        </a:lnSpc>
                        <a:buNone/>
                      </a:pPr>
                      <a:r>
                        <a:rPr lang="en-IN" sz="1400" b="1" dirty="0">
                          <a:effectLst/>
                        </a:rPr>
                        <a:t>Install Apache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"name=httpd state=present"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package -a "name=apache2 state=present"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118979503"/>
                  </a:ext>
                </a:extLst>
              </a:tr>
              <a:tr h="662772">
                <a:tc>
                  <a:txBody>
                    <a:bodyPr/>
                    <a:lstStyle/>
                    <a:p>
                      <a:pPr>
                        <a:lnSpc>
                          <a:spcPct val="100000"/>
                        </a:lnSpc>
                        <a:buNone/>
                      </a:pPr>
                      <a:r>
                        <a:rPr lang="en-IN" sz="1400" b="1">
                          <a:effectLst/>
                        </a:rPr>
                        <a:t>Check Install</a:t>
                      </a:r>
                      <a:endParaRPr lang="en-IN" sz="140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-i inventory.ini -m shell -a "rpm -q httpd"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shell -a "dpkg -l | grep apache2"</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730253718"/>
                  </a:ext>
                </a:extLst>
              </a:tr>
              <a:tr h="755465">
                <a:tc>
                  <a:txBody>
                    <a:bodyPr/>
                    <a:lstStyle/>
                    <a:p>
                      <a:pPr>
                        <a:lnSpc>
                          <a:spcPct val="100000"/>
                        </a:lnSpc>
                        <a:buNone/>
                      </a:pPr>
                      <a:r>
                        <a:rPr lang="en-IN" sz="1400" b="1" dirty="0">
                          <a:effectLst/>
                        </a:rPr>
                        <a:t>Start Apache Service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"name=httpd state=started"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"name=apache2 state=started"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890518241"/>
                  </a:ext>
                </a:extLst>
              </a:tr>
              <a:tr h="755465">
                <a:tc>
                  <a:txBody>
                    <a:bodyPr/>
                    <a:lstStyle/>
                    <a:p>
                      <a:pPr>
                        <a:lnSpc>
                          <a:spcPct val="100000"/>
                        </a:lnSpc>
                        <a:buNone/>
                      </a:pPr>
                      <a:r>
                        <a:rPr lang="en-IN" sz="1400" b="1" dirty="0">
                          <a:effectLst/>
                        </a:rPr>
                        <a:t>Check Status</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a:effectLst/>
                        </a:rPr>
                        <a:t>ansible Webservers -i inventory.ini -m shell -a "systemctl status httpd"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shell -a "systemctl status apache2"</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44980282"/>
                  </a:ext>
                </a:extLst>
              </a:tr>
              <a:tr h="755465">
                <a:tc>
                  <a:txBody>
                    <a:bodyPr/>
                    <a:lstStyle/>
                    <a:p>
                      <a:pPr>
                        <a:lnSpc>
                          <a:spcPct val="100000"/>
                        </a:lnSpc>
                        <a:buNone/>
                      </a:pPr>
                      <a:r>
                        <a:rPr lang="en-IN" sz="1400" b="1" dirty="0">
                          <a:effectLst/>
                        </a:rPr>
                        <a:t>Stop Apache Service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"name=httpd state=stopped"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service -a "name=apache2 state=stopped"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486147629"/>
                  </a:ext>
                </a:extLst>
              </a:tr>
              <a:tr h="755465">
                <a:tc>
                  <a:txBody>
                    <a:bodyPr/>
                    <a:lstStyle/>
                    <a:p>
                      <a:pPr>
                        <a:lnSpc>
                          <a:spcPct val="100000"/>
                        </a:lnSpc>
                        <a:buNone/>
                      </a:pPr>
                      <a:r>
                        <a:rPr lang="en-IN" sz="1400" b="1" dirty="0">
                          <a:effectLst/>
                        </a:rPr>
                        <a:t>Remove Apache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"name=httpd state=absent"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"name=apache2 state=absent"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44123449"/>
                  </a:ext>
                </a:extLst>
              </a:tr>
            </a:tbl>
          </a:graphicData>
        </a:graphic>
      </p:graphicFrame>
      <p:sp>
        <p:nvSpPr>
          <p:cNvPr id="3" name="Title 2">
            <a:extLst>
              <a:ext uri="{FF2B5EF4-FFF2-40B4-BE49-F238E27FC236}">
                <a16:creationId xmlns:a16="http://schemas.microsoft.com/office/drawing/2014/main" id="{0C8E633C-2A5A-8415-EA1F-50DA1B8AAB3F}"/>
              </a:ext>
            </a:extLst>
          </p:cNvPr>
          <p:cNvSpPr>
            <a:spLocks noGrp="1"/>
          </p:cNvSpPr>
          <p:nvPr>
            <p:ph type="title"/>
          </p:nvPr>
        </p:nvSpPr>
        <p:spPr/>
        <p:txBody>
          <a:bodyPr/>
          <a:lstStyle/>
          <a:p>
            <a:r>
              <a:rPr lang="en-US" dirty="0"/>
              <a:t>Ansible – </a:t>
            </a:r>
            <a:r>
              <a:rPr lang="en-US" dirty="0" err="1"/>
              <a:t>AdHoc</a:t>
            </a:r>
            <a:r>
              <a:rPr lang="en-US" dirty="0"/>
              <a:t> – </a:t>
            </a:r>
            <a:r>
              <a:rPr lang="en-US" b="1" dirty="0"/>
              <a:t>Examp</a:t>
            </a:r>
            <a:r>
              <a:rPr lang="en-US" dirty="0"/>
              <a:t>le</a:t>
            </a:r>
          </a:p>
        </p:txBody>
      </p:sp>
    </p:spTree>
    <p:extLst>
      <p:ext uri="{BB962C8B-B14F-4D97-AF65-F5344CB8AC3E}">
        <p14:creationId xmlns:p14="http://schemas.microsoft.com/office/powerpoint/2010/main" val="276282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FCE98-171A-E36D-37F7-D0B645F0C378}"/>
              </a:ext>
            </a:extLst>
          </p:cNvPr>
          <p:cNvSpPr>
            <a:spLocks noGrp="1"/>
          </p:cNvSpPr>
          <p:nvPr>
            <p:ph type="body" sz="quarter" idx="11"/>
          </p:nvPr>
        </p:nvSpPr>
        <p:spPr>
          <a:xfrm>
            <a:off x="766763" y="1313093"/>
            <a:ext cx="10671048" cy="330540"/>
          </a:xfrm>
        </p:spPr>
        <p:txBody>
          <a:bodyPr anchor="t">
            <a:normAutofit/>
          </a:bodyPr>
          <a:lstStyle/>
          <a:p>
            <a:pPr algn="ctr"/>
            <a:r>
              <a:rPr lang="en-IN" b="1" i="0" dirty="0">
                <a:solidFill>
                  <a:schemeClr val="accent5"/>
                </a:solidFill>
                <a:effectLst/>
              </a:rPr>
              <a:t>YAML (YAML </a:t>
            </a:r>
            <a:r>
              <a:rPr lang="en-IN" b="1" i="0" dirty="0" err="1">
                <a:solidFill>
                  <a:schemeClr val="accent5"/>
                </a:solidFill>
                <a:effectLst/>
              </a:rPr>
              <a:t>Ain't</a:t>
            </a:r>
            <a:r>
              <a:rPr lang="en-IN" b="1" i="0" dirty="0">
                <a:solidFill>
                  <a:schemeClr val="accent5"/>
                </a:solidFill>
                <a:effectLst/>
              </a:rPr>
              <a:t> Another Markup Language)</a:t>
            </a:r>
          </a:p>
          <a:p>
            <a:endParaRPr lang="en-US" dirty="0"/>
          </a:p>
        </p:txBody>
      </p:sp>
      <p:sp>
        <p:nvSpPr>
          <p:cNvPr id="3" name="Content Placeholder 2">
            <a:extLst>
              <a:ext uri="{FF2B5EF4-FFF2-40B4-BE49-F238E27FC236}">
                <a16:creationId xmlns:a16="http://schemas.microsoft.com/office/drawing/2014/main" id="{0590E89A-3EEE-D52F-D513-2B7149233C15}"/>
              </a:ext>
            </a:extLst>
          </p:cNvPr>
          <p:cNvSpPr>
            <a:spLocks noGrp="1"/>
          </p:cNvSpPr>
          <p:nvPr>
            <p:ph sz="quarter" idx="14"/>
          </p:nvPr>
        </p:nvSpPr>
        <p:spPr>
          <a:xfrm>
            <a:off x="766763" y="2098307"/>
            <a:ext cx="10671175" cy="4008806"/>
          </a:xfrm>
        </p:spPr>
        <p:txBody>
          <a:bodyPr>
            <a:normAutofit/>
          </a:bodyPr>
          <a:lstStyle/>
          <a:p>
            <a:pPr marL="285750" indent="-285750">
              <a:lnSpc>
                <a:spcPct val="150000"/>
              </a:lnSpc>
              <a:buFont typeface="Arial" panose="020B0604020202020204" pitchFamily="34" charset="0"/>
              <a:buChar char="•"/>
            </a:pPr>
            <a:r>
              <a:rPr lang="en-IN" b="0" i="0" dirty="0">
                <a:effectLst/>
              </a:rPr>
              <a:t>YAML is a human readable data serialisation language used for writing configuration files and data exchange between languages with different data types.</a:t>
            </a:r>
          </a:p>
          <a:p>
            <a:pPr marL="285750" indent="-285750">
              <a:lnSpc>
                <a:spcPct val="150000"/>
              </a:lnSpc>
              <a:buFont typeface="Arial" panose="020B0604020202020204" pitchFamily="34" charset="0"/>
              <a:buChar char="•"/>
            </a:pPr>
            <a:r>
              <a:rPr lang="en-IN" b="0" i="0" dirty="0">
                <a:effectLst/>
              </a:rPr>
              <a:t>YAML can be used in conjunction with other programming languages.</a:t>
            </a:r>
          </a:p>
          <a:p>
            <a:pPr marL="285750" indent="-285750">
              <a:lnSpc>
                <a:spcPct val="150000"/>
              </a:lnSpc>
              <a:buFont typeface="Arial" panose="020B0604020202020204" pitchFamily="34" charset="0"/>
              <a:buChar char="•"/>
            </a:pPr>
            <a:r>
              <a:rPr lang="en-IN" b="0" i="0" dirty="0">
                <a:effectLst/>
              </a:rPr>
              <a:t>Because of its accessibility &amp; flexibility, YAML is used by Ansible to create automation processes, in the form of Ansible Playbooks.</a:t>
            </a:r>
          </a:p>
          <a:p>
            <a:pPr>
              <a:lnSpc>
                <a:spcPct val="100000"/>
              </a:lnSpc>
            </a:pPr>
            <a:endParaRPr lang="en-IN" b="0" i="0" dirty="0">
              <a:effectLst/>
            </a:endParaRPr>
          </a:p>
        </p:txBody>
      </p:sp>
      <p:sp>
        <p:nvSpPr>
          <p:cNvPr id="4" name="Title 3">
            <a:extLst>
              <a:ext uri="{FF2B5EF4-FFF2-40B4-BE49-F238E27FC236}">
                <a16:creationId xmlns:a16="http://schemas.microsoft.com/office/drawing/2014/main" id="{B9D358E9-FB5A-E473-BA22-3153F24EEEA5}"/>
              </a:ext>
            </a:extLst>
          </p:cNvPr>
          <p:cNvSpPr>
            <a:spLocks noGrp="1"/>
          </p:cNvSpPr>
          <p:nvPr>
            <p:ph type="title"/>
          </p:nvPr>
        </p:nvSpPr>
        <p:spPr/>
        <p:txBody>
          <a:bodyPr anchor="b">
            <a:normAutofit/>
          </a:bodyPr>
          <a:lstStyle/>
          <a:p>
            <a:r>
              <a:rPr lang="en-US" dirty="0"/>
              <a:t>Ansible - Yaml</a:t>
            </a:r>
          </a:p>
        </p:txBody>
      </p:sp>
    </p:spTree>
    <p:extLst>
      <p:ext uri="{BB962C8B-B14F-4D97-AF65-F5344CB8AC3E}">
        <p14:creationId xmlns:p14="http://schemas.microsoft.com/office/powerpoint/2010/main" val="21795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894F7B-3F9A-DB66-74EB-07919D6DF889}"/>
              </a:ext>
            </a:extLst>
          </p:cNvPr>
          <p:cNvSpPr txBox="1">
            <a:spLocks noGrp="1"/>
          </p:cNvSpPr>
          <p:nvPr>
            <p:ph sz="quarter" idx="13"/>
          </p:nvPr>
        </p:nvSpPr>
        <p:spPr>
          <a:xfrm>
            <a:off x="771525" y="1600200"/>
            <a:ext cx="10677525" cy="2725361"/>
          </a:xfrm>
          <a:prstGeom prst="rect">
            <a:avLst/>
          </a:prstGeom>
          <a:noFill/>
        </p:spPr>
        <p:txBody>
          <a:bodyPr wrap="square" rtlCol="0">
            <a:spAutoFit/>
          </a:bodyPr>
          <a:lstStyle/>
          <a:p>
            <a:pPr>
              <a:lnSpc>
                <a:spcPct val="150000"/>
              </a:lnSpc>
              <a:buNone/>
            </a:pPr>
            <a:r>
              <a:rPr lang="en-IN" sz="1800" b="1" dirty="0">
                <a:solidFill>
                  <a:schemeClr val="accent5"/>
                </a:solidFill>
                <a:effectLst/>
              </a:rPr>
              <a:t>Key Features of YAML:</a:t>
            </a:r>
          </a:p>
          <a:p>
            <a:pPr marL="285750" indent="-285750">
              <a:lnSpc>
                <a:spcPct val="150000"/>
              </a:lnSpc>
              <a:buFont typeface="Arial" panose="020B0604020202020204" pitchFamily="34" charset="0"/>
              <a:buChar char="•"/>
            </a:pPr>
            <a:r>
              <a:rPr lang="en-IN" sz="1800" b="1" dirty="0">
                <a:solidFill>
                  <a:schemeClr val="accent5"/>
                </a:solidFill>
                <a:effectLst/>
              </a:rPr>
              <a:t>Human-friendly:</a:t>
            </a:r>
            <a:r>
              <a:rPr lang="en-IN" sz="1800" dirty="0">
                <a:effectLst/>
              </a:rPr>
              <a:t> Uses </a:t>
            </a:r>
            <a:r>
              <a:rPr lang="en-IN" sz="1800" b="1" dirty="0">
                <a:effectLst/>
              </a:rPr>
              <a:t>indentation</a:t>
            </a:r>
            <a:r>
              <a:rPr lang="en-IN" sz="1800" dirty="0">
                <a:effectLst/>
              </a:rPr>
              <a:t> and minimal punctuation for clarity.</a:t>
            </a:r>
          </a:p>
          <a:p>
            <a:pPr marL="285750" indent="-285750">
              <a:lnSpc>
                <a:spcPct val="150000"/>
              </a:lnSpc>
              <a:buFont typeface="Arial" panose="020B0604020202020204" pitchFamily="34" charset="0"/>
              <a:buChar char="•"/>
            </a:pPr>
            <a:r>
              <a:rPr lang="en-IN" sz="1800" b="1" dirty="0">
                <a:solidFill>
                  <a:schemeClr val="accent5"/>
                </a:solidFill>
                <a:effectLst/>
              </a:rPr>
              <a:t>Versatile:</a:t>
            </a:r>
            <a:r>
              <a:rPr lang="en-IN" sz="1800" dirty="0">
                <a:effectLst/>
              </a:rPr>
              <a:t> Supports complex data types and structures.</a:t>
            </a:r>
          </a:p>
          <a:p>
            <a:pPr marL="285750" indent="-285750">
              <a:lnSpc>
                <a:spcPct val="150000"/>
              </a:lnSpc>
              <a:buFont typeface="Arial" panose="020B0604020202020204" pitchFamily="34" charset="0"/>
              <a:buChar char="•"/>
            </a:pPr>
            <a:r>
              <a:rPr lang="en-IN" sz="1800" b="1" dirty="0">
                <a:solidFill>
                  <a:schemeClr val="accent5"/>
                </a:solidFill>
                <a:effectLst/>
              </a:rPr>
              <a:t>Language-independent:</a:t>
            </a:r>
            <a:r>
              <a:rPr lang="en-IN" sz="1800" dirty="0">
                <a:effectLst/>
              </a:rPr>
              <a:t> Works across various programming languages.</a:t>
            </a:r>
          </a:p>
          <a:p>
            <a:pPr marL="285750" indent="-285750">
              <a:lnSpc>
                <a:spcPct val="150000"/>
              </a:lnSpc>
              <a:buFont typeface="Arial" panose="020B0604020202020204" pitchFamily="34" charset="0"/>
              <a:buChar char="•"/>
            </a:pPr>
            <a:r>
              <a:rPr lang="en-IN" sz="1800" b="1" dirty="0">
                <a:solidFill>
                  <a:schemeClr val="accent5"/>
                </a:solidFill>
                <a:effectLst/>
              </a:rPr>
              <a:t>Widely used:</a:t>
            </a:r>
            <a:r>
              <a:rPr lang="en-IN" sz="1800" dirty="0">
                <a:effectLst/>
              </a:rPr>
              <a:t> Common in DevOps, CI/CD, and configuration management.</a:t>
            </a:r>
          </a:p>
          <a:p>
            <a:endParaRPr lang="en-US" dirty="0"/>
          </a:p>
        </p:txBody>
      </p:sp>
      <p:sp>
        <p:nvSpPr>
          <p:cNvPr id="4" name="Title 3">
            <a:extLst>
              <a:ext uri="{FF2B5EF4-FFF2-40B4-BE49-F238E27FC236}">
                <a16:creationId xmlns:a16="http://schemas.microsoft.com/office/drawing/2014/main" id="{AB33A98F-A038-886C-BB8C-13D0746AC010}"/>
              </a:ext>
            </a:extLst>
          </p:cNvPr>
          <p:cNvSpPr>
            <a:spLocks noGrp="1"/>
          </p:cNvSpPr>
          <p:nvPr>
            <p:ph type="title"/>
          </p:nvPr>
        </p:nvSpPr>
        <p:spPr/>
        <p:txBody>
          <a:bodyPr/>
          <a:lstStyle/>
          <a:p>
            <a:r>
              <a:rPr lang="en-US" dirty="0"/>
              <a:t>Ansible – Yaml - Key Features</a:t>
            </a:r>
          </a:p>
        </p:txBody>
      </p:sp>
    </p:spTree>
    <p:extLst>
      <p:ext uri="{BB962C8B-B14F-4D97-AF65-F5344CB8AC3E}">
        <p14:creationId xmlns:p14="http://schemas.microsoft.com/office/powerpoint/2010/main" val="102957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A3A96A-DF41-31F5-64DC-7C324E0737A5}"/>
              </a:ext>
            </a:extLst>
          </p:cNvPr>
          <p:cNvSpPr>
            <a:spLocks noGrp="1"/>
          </p:cNvSpPr>
          <p:nvPr>
            <p:ph type="title"/>
          </p:nvPr>
        </p:nvSpPr>
        <p:spPr>
          <a:xfrm>
            <a:off x="768875" y="182403"/>
            <a:ext cx="10671048" cy="616494"/>
          </a:xfrm>
        </p:spPr>
        <p:txBody>
          <a:bodyPr/>
          <a:lstStyle/>
          <a:p>
            <a:r>
              <a:rPr lang="en-US" dirty="0"/>
              <a:t>Ansible – Yaml – DataTypes </a:t>
            </a:r>
          </a:p>
        </p:txBody>
      </p:sp>
      <p:graphicFrame>
        <p:nvGraphicFramePr>
          <p:cNvPr id="8" name="Content Placeholder 8">
            <a:extLst>
              <a:ext uri="{FF2B5EF4-FFF2-40B4-BE49-F238E27FC236}">
                <a16:creationId xmlns:a16="http://schemas.microsoft.com/office/drawing/2014/main" id="{92DD8D13-EC72-CD37-ADDE-845AF11B73EE}"/>
              </a:ext>
            </a:extLst>
          </p:cNvPr>
          <p:cNvGraphicFramePr>
            <a:graphicFrameLocks noGrp="1"/>
          </p:cNvGraphicFramePr>
          <p:nvPr>
            <p:ph sz="quarter" idx="13"/>
            <p:extLst>
              <p:ext uri="{D42A27DB-BD31-4B8C-83A1-F6EECF244321}">
                <p14:modId xmlns:p14="http://schemas.microsoft.com/office/powerpoint/2010/main" val="3583960573"/>
              </p:ext>
            </p:extLst>
          </p:nvPr>
        </p:nvGraphicFramePr>
        <p:xfrm>
          <a:off x="768875" y="951243"/>
          <a:ext cx="10215845" cy="5615226"/>
        </p:xfrm>
        <a:graphic>
          <a:graphicData uri="http://schemas.openxmlformats.org/drawingml/2006/table">
            <a:tbl>
              <a:tblPr firstRow="1" bandRow="1"/>
              <a:tblGrid>
                <a:gridCol w="2355733">
                  <a:extLst>
                    <a:ext uri="{9D8B030D-6E8A-4147-A177-3AD203B41FA5}">
                      <a16:colId xmlns:a16="http://schemas.microsoft.com/office/drawing/2014/main" val="2403199167"/>
                    </a:ext>
                  </a:extLst>
                </a:gridCol>
                <a:gridCol w="3861607">
                  <a:extLst>
                    <a:ext uri="{9D8B030D-6E8A-4147-A177-3AD203B41FA5}">
                      <a16:colId xmlns:a16="http://schemas.microsoft.com/office/drawing/2014/main" val="1970429638"/>
                    </a:ext>
                  </a:extLst>
                </a:gridCol>
                <a:gridCol w="3998505">
                  <a:extLst>
                    <a:ext uri="{9D8B030D-6E8A-4147-A177-3AD203B41FA5}">
                      <a16:colId xmlns:a16="http://schemas.microsoft.com/office/drawing/2014/main" val="1958826341"/>
                    </a:ext>
                  </a:extLst>
                </a:gridCol>
              </a:tblGrid>
              <a:tr h="302067">
                <a:tc>
                  <a:txBody>
                    <a:bodyPr/>
                    <a:lstStyle/>
                    <a:p>
                      <a:pPr algn="l">
                        <a:lnSpc>
                          <a:spcPct val="100000"/>
                        </a:lnSpc>
                        <a:buNone/>
                      </a:pPr>
                      <a:r>
                        <a:rPr lang="en-IN" sz="1600" b="1" dirty="0">
                          <a:effectLst/>
                          <a:latin typeface="+mn-lt"/>
                        </a:rPr>
                        <a:t>Data Types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1" dirty="0">
                          <a:effectLst/>
                          <a:latin typeface="+mn-lt"/>
                        </a:rPr>
                        <a:t>Description</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1" dirty="0">
                          <a:effectLst/>
                          <a:latin typeface="+mn-lt"/>
                        </a:rPr>
                        <a:t>Example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2137106"/>
                  </a:ext>
                </a:extLst>
              </a:tr>
              <a:tr h="0">
                <a:tc>
                  <a:txBody>
                    <a:bodyPr/>
                    <a:lstStyle/>
                    <a:p>
                      <a:pPr algn="l">
                        <a:lnSpc>
                          <a:spcPct val="100000"/>
                        </a:lnSpc>
                        <a:buNone/>
                      </a:pPr>
                      <a:r>
                        <a:rPr lang="en-IN" sz="1600" b="1" dirty="0">
                          <a:effectLst/>
                          <a:latin typeface="+mn-lt"/>
                        </a:rPr>
                        <a:t>Variables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effectLst/>
                          <a:latin typeface="+mn-lt"/>
                        </a:rPr>
                        <a:t>Single value: string, integer, float, bool</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dirty="0">
                          <a:effectLst/>
                          <a:latin typeface="+mn-lt"/>
                        </a:rPr>
                        <a:t>make: Toyota</a:t>
                      </a:r>
                    </a:p>
                    <a:p>
                      <a:pPr algn="l">
                        <a:lnSpc>
                          <a:spcPct val="100000"/>
                        </a:lnSpc>
                      </a:pPr>
                      <a:r>
                        <a:rPr lang="en-IN" sz="1200" dirty="0">
                          <a:effectLst/>
                          <a:latin typeface="+mn-lt"/>
                        </a:rPr>
                        <a:t>year: 2022</a:t>
                      </a:r>
                    </a:p>
                    <a:p>
                      <a:pPr algn="l">
                        <a:lnSpc>
                          <a:spcPct val="100000"/>
                        </a:lnSpc>
                      </a:pPr>
                      <a:r>
                        <a:rPr lang="en-IN" sz="1200" dirty="0" err="1">
                          <a:effectLst/>
                          <a:latin typeface="+mn-lt"/>
                        </a:rPr>
                        <a:t>is_electric</a:t>
                      </a:r>
                      <a:r>
                        <a:rPr lang="en-IN" sz="1200" dirty="0">
                          <a:effectLst/>
                          <a:latin typeface="+mn-lt"/>
                        </a:rPr>
                        <a:t>: false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118979503"/>
                  </a:ext>
                </a:extLst>
              </a:tr>
              <a:tr h="0">
                <a:tc>
                  <a:txBody>
                    <a:bodyPr/>
                    <a:lstStyle/>
                    <a:p>
                      <a:pPr algn="l">
                        <a:lnSpc>
                          <a:spcPct val="100000"/>
                        </a:lnSpc>
                        <a:buNone/>
                      </a:pPr>
                      <a:r>
                        <a:rPr lang="en-IN" sz="1600" b="1" dirty="0">
                          <a:effectLst/>
                          <a:latin typeface="+mn-lt"/>
                        </a:rPr>
                        <a:t>Lists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effectLst/>
                          <a:latin typeface="+mn-lt"/>
                        </a:rPr>
                        <a:t>Ordered list (array)</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 Air Conditioning</a:t>
                      </a:r>
                    </a:p>
                    <a:p>
                      <a:pPr algn="l">
                        <a:lnSpc>
                          <a:spcPct val="100000"/>
                        </a:lnSpc>
                      </a:pPr>
                      <a:r>
                        <a:rPr lang="en-IN" sz="1200" b="0" i="0" kern="1200" dirty="0">
                          <a:solidFill>
                            <a:schemeClr val="tx1"/>
                          </a:solidFill>
                          <a:effectLst/>
                          <a:latin typeface="+mn-lt"/>
                          <a:ea typeface="+mn-ea"/>
                          <a:cs typeface="+mn-cs"/>
                        </a:rPr>
                        <a:t>- Bluetooth</a:t>
                      </a:r>
                    </a:p>
                    <a:p>
                      <a:pPr algn="l">
                        <a:lnSpc>
                          <a:spcPct val="100000"/>
                        </a:lnSpc>
                      </a:pPr>
                      <a:r>
                        <a:rPr lang="en-IN" sz="1200" b="0" i="0" kern="1200" dirty="0">
                          <a:solidFill>
                            <a:schemeClr val="tx1"/>
                          </a:solidFill>
                          <a:effectLst/>
                          <a:latin typeface="+mn-lt"/>
                          <a:ea typeface="+mn-ea"/>
                          <a:cs typeface="+mn-cs"/>
                        </a:rPr>
                        <a:t>- Backup Camera</a:t>
                      </a:r>
                    </a:p>
                    <a:p>
                      <a:pPr algn="l">
                        <a:lnSpc>
                          <a:spcPct val="100000"/>
                        </a:lnSpc>
                      </a:pPr>
                      <a:r>
                        <a:rPr lang="en-IN" sz="1200" b="1" i="0" kern="1200" dirty="0">
                          <a:solidFill>
                            <a:schemeClr val="tx1"/>
                          </a:solidFill>
                          <a:effectLst/>
                          <a:latin typeface="+mn-lt"/>
                          <a:ea typeface="+mn-ea"/>
                          <a:cs typeface="+mn-cs"/>
                        </a:rPr>
                        <a:t>List - In-Line</a:t>
                      </a:r>
                      <a:endParaRPr lang="en-IN" sz="1200" b="0" i="0" kern="1200" dirty="0">
                        <a:solidFill>
                          <a:schemeClr val="tx1"/>
                        </a:solidFill>
                        <a:effectLst/>
                        <a:latin typeface="+mn-lt"/>
                        <a:ea typeface="+mn-ea"/>
                        <a:cs typeface="+mn-cs"/>
                      </a:endParaRPr>
                    </a:p>
                    <a:p>
                      <a:pPr algn="l">
                        <a:lnSpc>
                          <a:spcPct val="100000"/>
                        </a:lnSpc>
                      </a:pPr>
                      <a:r>
                        <a:rPr lang="en-IN" sz="1200" b="0" i="0" kern="1200" dirty="0" err="1">
                          <a:solidFill>
                            <a:schemeClr val="tx1"/>
                          </a:solidFill>
                          <a:effectLst/>
                          <a:latin typeface="+mn-lt"/>
                          <a:ea typeface="+mn-ea"/>
                          <a:cs typeface="+mn-cs"/>
                        </a:rPr>
                        <a:t>colors</a:t>
                      </a:r>
                      <a:r>
                        <a:rPr lang="en-IN" sz="1200" b="0" i="0" kern="1200" dirty="0">
                          <a:solidFill>
                            <a:schemeClr val="tx1"/>
                          </a:solidFill>
                          <a:effectLst/>
                          <a:latin typeface="+mn-lt"/>
                          <a:ea typeface="+mn-ea"/>
                          <a:cs typeface="+mn-cs"/>
                        </a:rPr>
                        <a:t>: [Red, Blue, Black]</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730253718"/>
                  </a:ext>
                </a:extLst>
              </a:tr>
              <a:tr h="0">
                <a:tc>
                  <a:txBody>
                    <a:bodyPr/>
                    <a:lstStyle/>
                    <a:p>
                      <a:pPr algn="l">
                        <a:lnSpc>
                          <a:spcPct val="100000"/>
                        </a:lnSpc>
                        <a:buNone/>
                      </a:pPr>
                      <a:r>
                        <a:rPr lang="en-IN" sz="1600" b="1" i="0" kern="1200" dirty="0">
                          <a:solidFill>
                            <a:schemeClr val="tx1"/>
                          </a:solidFill>
                          <a:effectLst/>
                          <a:latin typeface="+mn-lt"/>
                          <a:ea typeface="+mn-ea"/>
                          <a:cs typeface="+mn-cs"/>
                        </a:rPr>
                        <a:t>Dictionary</a:t>
                      </a:r>
                      <a:endParaRPr lang="en-IN" sz="1600" b="1"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pPr>
                      <a:r>
                        <a:rPr lang="en-IN" sz="1200" b="0" dirty="0">
                          <a:effectLst/>
                          <a:latin typeface="+mn-lt"/>
                        </a:rPr>
                        <a:t>Key-value pairs (dictionary)</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engine:</a:t>
                      </a:r>
                    </a:p>
                    <a:p>
                      <a:pPr algn="l">
                        <a:lnSpc>
                          <a:spcPct val="100000"/>
                        </a:lnSpc>
                      </a:pPr>
                      <a:r>
                        <a:rPr lang="en-IN" sz="1200" b="0" i="0" kern="1200" dirty="0">
                          <a:solidFill>
                            <a:schemeClr val="tx1"/>
                          </a:solidFill>
                          <a:effectLst/>
                          <a:latin typeface="+mn-lt"/>
                          <a:ea typeface="+mn-ea"/>
                          <a:cs typeface="+mn-cs"/>
                        </a:rPr>
                        <a:t>  type: petrol</a:t>
                      </a:r>
                    </a:p>
                    <a:p>
                      <a:pPr algn="l">
                        <a:lnSpc>
                          <a:spcPct val="100000"/>
                        </a:lnSpc>
                      </a:pPr>
                      <a:r>
                        <a:rPr lang="en-IN" sz="1200" b="0" i="0" kern="1200" dirty="0">
                          <a:solidFill>
                            <a:schemeClr val="tx1"/>
                          </a:solidFill>
                          <a:effectLst/>
                          <a:latin typeface="+mn-lt"/>
                          <a:ea typeface="+mn-ea"/>
                          <a:cs typeface="+mn-cs"/>
                        </a:rPr>
                        <a:t>  horsepower: 150</a:t>
                      </a:r>
                    </a:p>
                    <a:p>
                      <a:pPr algn="l">
                        <a:lnSpc>
                          <a:spcPct val="100000"/>
                        </a:lnSpc>
                      </a:pPr>
                      <a:r>
                        <a:rPr lang="en-IN" sz="1200" b="0" i="0" kern="1200" dirty="0">
                          <a:solidFill>
                            <a:schemeClr val="tx1"/>
                          </a:solidFill>
                          <a:effectLst/>
                          <a:latin typeface="+mn-lt"/>
                          <a:ea typeface="+mn-ea"/>
                          <a:cs typeface="+mn-cs"/>
                        </a:rPr>
                        <a:t>  turbo: false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890518241"/>
                  </a:ext>
                </a:extLst>
              </a:tr>
              <a:tr h="0">
                <a:tc>
                  <a:txBody>
                    <a:bodyPr/>
                    <a:lstStyle/>
                    <a:p>
                      <a:pPr algn="l">
                        <a:lnSpc>
                          <a:spcPct val="100000"/>
                        </a:lnSpc>
                        <a:buNone/>
                      </a:pPr>
                      <a:r>
                        <a:rPr lang="en-IN" sz="1600" b="1" i="0" kern="1200" dirty="0">
                          <a:solidFill>
                            <a:schemeClr val="tx1"/>
                          </a:solidFill>
                          <a:effectLst/>
                          <a:latin typeface="+mn-lt"/>
                          <a:ea typeface="+mn-ea"/>
                          <a:cs typeface="+mn-cs"/>
                        </a:rPr>
                        <a:t>Multi-Line String</a:t>
                      </a:r>
                      <a:endParaRPr lang="en-IN" sz="1600" b="1"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0" i="0" kern="1200" dirty="0">
                          <a:solidFill>
                            <a:schemeClr val="tx1"/>
                          </a:solidFill>
                          <a:effectLst/>
                          <a:latin typeface="+mn-lt"/>
                          <a:ea typeface="+mn-ea"/>
                          <a:cs typeface="+mn-cs"/>
                        </a:rPr>
                        <a:t>Use the pipe (|) for preserving line breaks.</a:t>
                      </a:r>
                      <a:endParaRPr lang="en-IN" sz="1200"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description: |</a:t>
                      </a:r>
                    </a:p>
                    <a:p>
                      <a:pPr algn="l">
                        <a:lnSpc>
                          <a:spcPct val="100000"/>
                        </a:lnSpc>
                      </a:pPr>
                      <a:r>
                        <a:rPr lang="en-IN" sz="1200" b="0" i="0" kern="1200" dirty="0">
                          <a:solidFill>
                            <a:schemeClr val="tx1"/>
                          </a:solidFill>
                          <a:effectLst/>
                          <a:latin typeface="+mn-lt"/>
                          <a:ea typeface="+mn-ea"/>
                          <a:cs typeface="+mn-cs"/>
                        </a:rPr>
                        <a:t>This car is designed for comfort and efficiency.</a:t>
                      </a:r>
                    </a:p>
                    <a:p>
                      <a:pPr algn="l">
                        <a:lnSpc>
                          <a:spcPct val="100000"/>
                        </a:lnSpc>
                      </a:pPr>
                      <a:r>
                        <a:rPr lang="en-IN" sz="1200" b="0" i="0" kern="1200" dirty="0">
                          <a:solidFill>
                            <a:schemeClr val="tx1"/>
                          </a:solidFill>
                          <a:effectLst/>
                          <a:latin typeface="+mn-lt"/>
                          <a:ea typeface="+mn-ea"/>
                          <a:cs typeface="+mn-cs"/>
                        </a:rPr>
                        <a:t>It features advanced safety systems.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44980282"/>
                  </a:ext>
                </a:extLst>
              </a:tr>
              <a:tr h="505254">
                <a:tc>
                  <a:txBody>
                    <a:bodyPr/>
                    <a:lstStyle/>
                    <a:p>
                      <a:pPr algn="l">
                        <a:lnSpc>
                          <a:spcPct val="100000"/>
                        </a:lnSpc>
                      </a:pPr>
                      <a:r>
                        <a:rPr lang="en-IN" sz="1600" b="1" i="0" kern="1200" dirty="0">
                          <a:solidFill>
                            <a:schemeClr val="tx1"/>
                          </a:solidFill>
                          <a:effectLst/>
                          <a:latin typeface="+mn-lt"/>
                          <a:ea typeface="+mn-ea"/>
                          <a:cs typeface="+mn-cs"/>
                        </a:rPr>
                        <a:t>Anchor &amp; Alias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dirty="0">
                          <a:effectLst/>
                          <a:latin typeface="+mn-lt"/>
                        </a:rPr>
                        <a:t>Specify the Default  values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dirty="0" err="1">
                          <a:effectLst/>
                          <a:latin typeface="+mn-lt"/>
                        </a:rPr>
                        <a:t>default_features</a:t>
                      </a:r>
                      <a:r>
                        <a:rPr lang="en-IN" sz="1200" b="1" dirty="0">
                          <a:effectLst/>
                          <a:latin typeface="+mn-lt"/>
                        </a:rPr>
                        <a:t>: &amp;defaults</a:t>
                      </a:r>
                    </a:p>
                    <a:p>
                      <a:pPr algn="l">
                        <a:lnSpc>
                          <a:spcPct val="100000"/>
                        </a:lnSpc>
                      </a:pPr>
                      <a:r>
                        <a:rPr lang="en-IN" sz="1200" dirty="0">
                          <a:effectLst/>
                          <a:latin typeface="+mn-lt"/>
                        </a:rPr>
                        <a:t>  - Air Conditioning</a:t>
                      </a:r>
                    </a:p>
                    <a:p>
                      <a:pPr algn="l">
                        <a:lnSpc>
                          <a:spcPct val="100000"/>
                        </a:lnSpc>
                      </a:pPr>
                      <a:r>
                        <a:rPr lang="en-IN" sz="1200" dirty="0">
                          <a:effectLst/>
                          <a:latin typeface="+mn-lt"/>
                        </a:rPr>
                        <a:t>  - Power Steering</a:t>
                      </a:r>
                    </a:p>
                    <a:p>
                      <a:pPr algn="l">
                        <a:lnSpc>
                          <a:spcPct val="100000"/>
                        </a:lnSpc>
                      </a:pPr>
                      <a:r>
                        <a:rPr lang="en-IN" sz="1200" dirty="0">
                          <a:effectLst/>
                          <a:latin typeface="+mn-lt"/>
                        </a:rPr>
                        <a:t>  sedan:</a:t>
                      </a:r>
                    </a:p>
                    <a:p>
                      <a:pPr algn="l">
                        <a:lnSpc>
                          <a:spcPct val="100000"/>
                        </a:lnSpc>
                      </a:pPr>
                      <a:r>
                        <a:rPr lang="en-IN" sz="1200" dirty="0">
                          <a:effectLst/>
                          <a:latin typeface="+mn-lt"/>
                        </a:rPr>
                        <a:t>    features:</a:t>
                      </a:r>
                    </a:p>
                    <a:p>
                      <a:pPr algn="l">
                        <a:lnSpc>
                          <a:spcPct val="100000"/>
                        </a:lnSpc>
                      </a:pPr>
                      <a:r>
                        <a:rPr lang="en-IN" sz="1200" dirty="0">
                          <a:effectLst/>
                          <a:latin typeface="+mn-lt"/>
                        </a:rPr>
                        <a:t>       </a:t>
                      </a:r>
                      <a:r>
                        <a:rPr lang="en-IN" sz="1200" b="1" dirty="0">
                          <a:effectLst/>
                          <a:latin typeface="+mn-lt"/>
                        </a:rPr>
                        <a:t>&lt;&lt;: *defaults</a:t>
                      </a:r>
                    </a:p>
                    <a:p>
                      <a:pPr algn="l">
                        <a:lnSpc>
                          <a:spcPct val="100000"/>
                        </a:lnSpc>
                      </a:pPr>
                      <a:r>
                        <a:rPr lang="en-IN" sz="1200" dirty="0">
                          <a:effectLst/>
                          <a:latin typeface="+mn-lt"/>
                        </a:rPr>
                        <a:t>       - Sunroof</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486147629"/>
                  </a:ext>
                </a:extLst>
              </a:tr>
              <a:tr h="661412">
                <a:tc>
                  <a:txBody>
                    <a:bodyPr/>
                    <a:lstStyle/>
                    <a:p>
                      <a:pPr algn="l">
                        <a:lnSpc>
                          <a:spcPct val="100000"/>
                        </a:lnSpc>
                      </a:pPr>
                      <a:r>
                        <a:rPr lang="en-IN" sz="1600" b="1" dirty="0">
                          <a:effectLst/>
                          <a:latin typeface="+mn-lt"/>
                        </a:rPr>
                        <a:t>Explicit Typing with Tags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dirty="0">
                          <a:effectLst/>
                          <a:latin typeface="+mn-lt"/>
                        </a:rPr>
                        <a:t>Specifying the variable type while declaration</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price: !!int 25000</a:t>
                      </a:r>
                    </a:p>
                    <a:p>
                      <a:pPr algn="l">
                        <a:lnSpc>
                          <a:spcPct val="100000"/>
                        </a:lnSpc>
                      </a:pPr>
                      <a:r>
                        <a:rPr lang="en-IN" sz="1200" b="0" i="0" kern="1200" dirty="0" err="1">
                          <a:solidFill>
                            <a:schemeClr val="tx1"/>
                          </a:solidFill>
                          <a:effectLst/>
                          <a:latin typeface="+mn-lt"/>
                          <a:ea typeface="+mn-ea"/>
                          <a:cs typeface="+mn-cs"/>
                        </a:rPr>
                        <a:t>is_new</a:t>
                      </a:r>
                      <a:r>
                        <a:rPr lang="en-IN" sz="1200" b="0" i="0" kern="1200" dirty="0">
                          <a:solidFill>
                            <a:schemeClr val="tx1"/>
                          </a:solidFill>
                          <a:effectLst/>
                          <a:latin typeface="+mn-lt"/>
                          <a:ea typeface="+mn-ea"/>
                          <a:cs typeface="+mn-cs"/>
                        </a:rPr>
                        <a:t>: !!bool true</a:t>
                      </a:r>
                    </a:p>
                    <a:p>
                      <a:pPr algn="l">
                        <a:lnSpc>
                          <a:spcPct val="100000"/>
                        </a:lnSpc>
                      </a:pPr>
                      <a:r>
                        <a:rPr lang="en-IN" sz="1200" b="0" i="0" kern="1200" dirty="0">
                          <a:solidFill>
                            <a:schemeClr val="tx1"/>
                          </a:solidFill>
                          <a:effectLst/>
                          <a:latin typeface="+mn-lt"/>
                          <a:ea typeface="+mn-ea"/>
                          <a:cs typeface="+mn-cs"/>
                        </a:rPr>
                        <a:t>model: !!str Corolla</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44123449"/>
                  </a:ext>
                </a:extLst>
              </a:tr>
            </a:tbl>
          </a:graphicData>
        </a:graphic>
      </p:graphicFrame>
    </p:spTree>
    <p:extLst>
      <p:ext uri="{BB962C8B-B14F-4D97-AF65-F5344CB8AC3E}">
        <p14:creationId xmlns:p14="http://schemas.microsoft.com/office/powerpoint/2010/main" val="33310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0B64C3-F921-3BDA-66C3-4289E4BF0D48}"/>
              </a:ext>
            </a:extLst>
          </p:cNvPr>
          <p:cNvSpPr>
            <a:spLocks noGrp="1"/>
          </p:cNvSpPr>
          <p:nvPr>
            <p:ph type="body" sz="quarter" idx="43"/>
          </p:nvPr>
        </p:nvSpPr>
        <p:spPr>
          <a:xfrm>
            <a:off x="762000" y="1247460"/>
            <a:ext cx="10687050" cy="3512265"/>
          </a:xfrm>
        </p:spPr>
        <p:txBody>
          <a:bodyPr/>
          <a:lstStyle/>
          <a:p>
            <a:pPr marL="285750" indent="-285750">
              <a:lnSpc>
                <a:spcPct val="150000"/>
              </a:lnSpc>
              <a:buFont typeface="Arial" panose="020B0604020202020204" pitchFamily="34" charset="0"/>
              <a:buChar char="•"/>
            </a:pPr>
            <a:r>
              <a:rPr lang="en-US" b="1" dirty="0">
                <a:solidFill>
                  <a:schemeClr val="accent5"/>
                </a:solidFill>
              </a:rPr>
              <a:t>Consistency:</a:t>
            </a:r>
            <a:r>
              <a:rPr lang="en-US" dirty="0"/>
              <a:t> Maintains a stable, predictable environment by enforcing a known baseline configuration across systems.</a:t>
            </a:r>
          </a:p>
          <a:p>
            <a:pPr marL="285750" indent="-285750">
              <a:lnSpc>
                <a:spcPct val="150000"/>
              </a:lnSpc>
              <a:buFont typeface="Arial" panose="020B0604020202020204" pitchFamily="34" charset="0"/>
              <a:buChar char="•"/>
            </a:pPr>
            <a:r>
              <a:rPr lang="en-US" b="1" dirty="0">
                <a:solidFill>
                  <a:schemeClr val="accent5"/>
                </a:solidFill>
              </a:rPr>
              <a:t>Compliance:</a:t>
            </a:r>
            <a:r>
              <a:rPr lang="en-US" dirty="0">
                <a:solidFill>
                  <a:schemeClr val="accent5"/>
                </a:solidFill>
              </a:rPr>
              <a:t> </a:t>
            </a:r>
            <a:r>
              <a:rPr lang="en-US" dirty="0"/>
              <a:t>Helps organizations meet security, regulatory, and operational requirements by documenting and controlling changes.</a:t>
            </a:r>
          </a:p>
          <a:p>
            <a:pPr marL="285750" indent="-285750">
              <a:lnSpc>
                <a:spcPct val="150000"/>
              </a:lnSpc>
              <a:buFont typeface="Arial" panose="020B0604020202020204" pitchFamily="34" charset="0"/>
              <a:buChar char="•"/>
            </a:pPr>
            <a:r>
              <a:rPr lang="en-US" b="1" dirty="0">
                <a:solidFill>
                  <a:schemeClr val="accent5"/>
                </a:solidFill>
              </a:rPr>
              <a:t>Efficiency:</a:t>
            </a:r>
            <a:r>
              <a:rPr lang="en-US" dirty="0">
                <a:solidFill>
                  <a:schemeClr val="accent5"/>
                </a:solidFill>
              </a:rPr>
              <a:t> </a:t>
            </a:r>
            <a:r>
              <a:rPr lang="en-US" dirty="0"/>
              <a:t>Automates repetitive tasks, reduces manual errors, and streamlines deployment and updates.</a:t>
            </a:r>
          </a:p>
          <a:p>
            <a:pPr marL="285750" indent="-285750">
              <a:lnSpc>
                <a:spcPct val="150000"/>
              </a:lnSpc>
              <a:buFont typeface="Arial" panose="020B0604020202020204" pitchFamily="34" charset="0"/>
              <a:buChar char="•"/>
            </a:pPr>
            <a:r>
              <a:rPr lang="en-US" b="1" dirty="0">
                <a:solidFill>
                  <a:schemeClr val="accent5"/>
                </a:solidFill>
              </a:rPr>
              <a:t>Risk Reduction:</a:t>
            </a:r>
            <a:r>
              <a:rPr lang="en-US" b="1" dirty="0"/>
              <a:t> </a:t>
            </a:r>
            <a:r>
              <a:rPr lang="en-US" dirty="0"/>
              <a:t>Detects and remediates configuration drift (deviation from the desired state), minimizing outages and vulnerabilities.</a:t>
            </a:r>
          </a:p>
          <a:p>
            <a:pPr marL="0" indent="0">
              <a:lnSpc>
                <a:spcPct val="150000"/>
              </a:lnSpc>
              <a:buNone/>
            </a:pPr>
            <a:endParaRPr lang="en-US" dirty="0"/>
          </a:p>
        </p:txBody>
      </p:sp>
      <p:sp>
        <p:nvSpPr>
          <p:cNvPr id="3" name="Title 2">
            <a:extLst>
              <a:ext uri="{FF2B5EF4-FFF2-40B4-BE49-F238E27FC236}">
                <a16:creationId xmlns:a16="http://schemas.microsoft.com/office/drawing/2014/main" id="{82C72A79-7019-2928-9694-576D82111E20}"/>
              </a:ext>
            </a:extLst>
          </p:cNvPr>
          <p:cNvSpPr>
            <a:spLocks noGrp="1"/>
          </p:cNvSpPr>
          <p:nvPr>
            <p:ph type="title"/>
          </p:nvPr>
        </p:nvSpPr>
        <p:spPr/>
        <p:txBody>
          <a:bodyPr/>
          <a:lstStyle/>
          <a:p>
            <a:r>
              <a:rPr lang="en-US" dirty="0"/>
              <a:t>Why Is Configuration Management Required ?</a:t>
            </a:r>
          </a:p>
        </p:txBody>
      </p:sp>
      <p:pic>
        <p:nvPicPr>
          <p:cNvPr id="4" name="Picture 10">
            <a:extLst>
              <a:ext uri="{FF2B5EF4-FFF2-40B4-BE49-F238E27FC236}">
                <a16:creationId xmlns:a16="http://schemas.microsoft.com/office/drawing/2014/main" id="{CE35F402-4317-4648-3130-E549CF59B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661" y="4561167"/>
            <a:ext cx="7639939" cy="23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A3135CE-496A-85BE-7589-E088ED003477}"/>
              </a:ext>
            </a:extLst>
          </p:cNvPr>
          <p:cNvSpPr>
            <a:spLocks noGrp="1"/>
          </p:cNvSpPr>
          <p:nvPr>
            <p:ph type="body" sz="quarter" idx="43"/>
          </p:nvPr>
        </p:nvSpPr>
        <p:spPr>
          <a:xfrm>
            <a:off x="762000" y="1150570"/>
            <a:ext cx="5084064" cy="5383454"/>
          </a:xfrm>
        </p:spPr>
        <p:txBody>
          <a:bodyPr>
            <a:normAutofit fontScale="25000" lnSpcReduction="20000"/>
          </a:bodyPr>
          <a:lstStyle/>
          <a:p>
            <a:pPr>
              <a:lnSpc>
                <a:spcPct val="100000"/>
              </a:lnSpc>
              <a:buNone/>
            </a:pPr>
            <a:r>
              <a:rPr lang="en-IN" sz="1100" kern="0" dirty="0">
                <a:solidFill>
                  <a:srgbClr val="CCCCCC"/>
                </a:solidFill>
                <a:effectLst/>
                <a:ea typeface="Times New Roman" panose="02020603050405020304" pitchFamily="18" charset="0"/>
                <a:cs typeface="Times New Roman" panose="02020603050405020304" pitchFamily="18" charset="0"/>
              </a:rPr>
              <a:t>---</a:t>
            </a:r>
            <a:endParaRPr lang="en-IN" sz="11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6A9955"/>
                </a:solidFill>
                <a:effectLst/>
                <a:ea typeface="Times New Roman" panose="02020603050405020304" pitchFamily="18" charset="0"/>
                <a:cs typeface="Times New Roman" panose="02020603050405020304" pitchFamily="18" charset="0"/>
              </a:rPr>
              <a:t># Car configuration example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569CD6"/>
                </a:solidFill>
                <a:effectLst/>
                <a:ea typeface="Times New Roman" panose="02020603050405020304" pitchFamily="18" charset="0"/>
                <a:cs typeface="Times New Roman" panose="02020603050405020304" pitchFamily="18" charset="0"/>
              </a:rPr>
              <a:t>car</a:t>
            </a:r>
            <a:r>
              <a:rPr lang="en-IN" sz="4800" kern="0" dirty="0">
                <a:solidFill>
                  <a:srgbClr val="CCCCCC"/>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make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Toyota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model</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str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"Corolla"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year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int</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B5CEA8"/>
                </a:solidFill>
                <a:effectLst/>
                <a:ea typeface="Times New Roman" panose="02020603050405020304" pitchFamily="18" charset="0"/>
                <a:cs typeface="Times New Roman" panose="02020603050405020304" pitchFamily="18" charset="0"/>
              </a:rPr>
              <a:t>2022</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err="1">
                <a:solidFill>
                  <a:srgbClr val="569CD6"/>
                </a:solidFill>
                <a:effectLst/>
                <a:ea typeface="Times New Roman" panose="02020603050405020304" pitchFamily="18" charset="0"/>
                <a:cs typeface="Times New Roman" panose="02020603050405020304" pitchFamily="18" charset="0"/>
              </a:rPr>
              <a:t>is_electric</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false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price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ENV</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${CAR_PRICE}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Variable substitution from environment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description</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586C0"/>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The Toyota Corolla is a compact sedan.</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  It is known for reliability and fuel efficiency.</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features</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586C0"/>
                </a:solidFill>
                <a:effectLst/>
                <a:ea typeface="Times New Roman" panose="02020603050405020304" pitchFamily="18" charset="0"/>
                <a:cs typeface="Times New Roman" panose="02020603050405020304" pitchFamily="18" charset="0"/>
              </a:rPr>
              <a:t>&amp;</a:t>
            </a:r>
            <a:r>
              <a:rPr lang="en-IN" sz="4800" kern="0" dirty="0" err="1">
                <a:solidFill>
                  <a:srgbClr val="9CDCFE"/>
                </a:solidFill>
                <a:effectLst/>
                <a:ea typeface="Times New Roman" panose="02020603050405020304" pitchFamily="18" charset="0"/>
                <a:cs typeface="Times New Roman" panose="02020603050405020304" pitchFamily="18" charset="0"/>
              </a:rPr>
              <a:t>default_features</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List &amp; Default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Air Conditioning</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Bluetooth</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Backup Camera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err="1">
                <a:solidFill>
                  <a:srgbClr val="569CD6"/>
                </a:solidFill>
                <a:effectLst/>
                <a:ea typeface="Times New Roman" panose="02020603050405020304" pitchFamily="18" charset="0"/>
                <a:cs typeface="Times New Roman" panose="02020603050405020304" pitchFamily="18" charset="0"/>
              </a:rPr>
              <a:t>colors</a:t>
            </a:r>
            <a:r>
              <a:rPr lang="en-IN" sz="4800" kern="0" dirty="0">
                <a:solidFill>
                  <a:srgbClr val="CCCCCC"/>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Red</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Blue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Black</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engine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Dictionary</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type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petrol</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horsepower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B5CEA8"/>
                </a:solidFill>
                <a:effectLst/>
                <a:ea typeface="Times New Roman" panose="02020603050405020304" pitchFamily="18" charset="0"/>
                <a:cs typeface="Times New Roman" panose="02020603050405020304" pitchFamily="18" charset="0"/>
              </a:rPr>
              <a:t>150</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turbo</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false</a:t>
            </a:r>
            <a:endParaRPr lang="en-IN" sz="4800" kern="100" dirty="0">
              <a:effectLst/>
              <a:ea typeface="Calibri" panose="020F0502020204030204" pitchFamily="34" charset="0"/>
              <a:cs typeface="Times New Roman" panose="02020603050405020304" pitchFamily="18" charset="0"/>
            </a:endParaRPr>
          </a:p>
        </p:txBody>
      </p:sp>
      <p:sp>
        <p:nvSpPr>
          <p:cNvPr id="9" name="Title 8">
            <a:extLst>
              <a:ext uri="{FF2B5EF4-FFF2-40B4-BE49-F238E27FC236}">
                <a16:creationId xmlns:a16="http://schemas.microsoft.com/office/drawing/2014/main" id="{72548104-1903-FB2D-374B-DAAE34B9D282}"/>
              </a:ext>
            </a:extLst>
          </p:cNvPr>
          <p:cNvSpPr>
            <a:spLocks noGrp="1"/>
          </p:cNvSpPr>
          <p:nvPr>
            <p:ph type="title"/>
          </p:nvPr>
        </p:nvSpPr>
        <p:spPr/>
        <p:txBody>
          <a:bodyPr/>
          <a:lstStyle/>
          <a:p>
            <a:r>
              <a:rPr lang="en-US" dirty="0"/>
              <a:t>Ansible – Playbooks – Yaml Example</a:t>
            </a:r>
          </a:p>
        </p:txBody>
      </p:sp>
      <p:sp>
        <p:nvSpPr>
          <p:cNvPr id="11" name="Text Placeholder 10">
            <a:extLst>
              <a:ext uri="{FF2B5EF4-FFF2-40B4-BE49-F238E27FC236}">
                <a16:creationId xmlns:a16="http://schemas.microsoft.com/office/drawing/2014/main" id="{C4FFD7A2-5C7E-D754-06A6-37596B69917B}"/>
              </a:ext>
            </a:extLst>
          </p:cNvPr>
          <p:cNvSpPr>
            <a:spLocks noGrp="1"/>
          </p:cNvSpPr>
          <p:nvPr>
            <p:ph type="body" sz="quarter" idx="48"/>
          </p:nvPr>
        </p:nvSpPr>
        <p:spPr>
          <a:xfrm>
            <a:off x="6364985" y="1150570"/>
            <a:ext cx="5255767" cy="5177562"/>
          </a:xfrm>
        </p:spPr>
        <p:txBody>
          <a:bodyPr/>
          <a:lstStyle/>
          <a:p>
            <a:pPr>
              <a:lnSpc>
                <a:spcPct val="100000"/>
              </a:lnSpc>
              <a:buNone/>
            </a:pPr>
            <a:r>
              <a:rPr lang="en-IN" sz="1200" kern="0" dirty="0">
                <a:solidFill>
                  <a:srgbClr val="6A9955"/>
                </a:solidFill>
                <a:effectLst/>
                <a:ea typeface="Times New Roman" panose="02020603050405020304" pitchFamily="18" charset="0"/>
                <a:cs typeface="Times New Roman" panose="02020603050405020304" pitchFamily="18" charset="0"/>
              </a:rPr>
              <a:t># Placeholder for variable substitution, processed by Jinja2</a:t>
            </a:r>
            <a:endParaRPr lang="en-IN" sz="1200" dirty="0">
              <a:effectLst/>
            </a:endParaRPr>
          </a:p>
          <a:p>
            <a:pPr>
              <a:lnSpc>
                <a:spcPct val="100000"/>
              </a:lnSpc>
              <a:buNone/>
            </a:pPr>
            <a:r>
              <a:rPr lang="en-IN" sz="1200" kern="0" dirty="0">
                <a:solidFill>
                  <a:srgbClr val="569CD6"/>
                </a:solidFill>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OWNER_NAME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variants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Standard</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features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Cloth Seats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F44747"/>
                </a:solidFill>
                <a:effectLst/>
                <a:ea typeface="Times New Roman" panose="02020603050405020304" pitchFamily="18" charset="0"/>
                <a:cs typeface="Times New Roman" panose="02020603050405020304" pitchFamily="18" charset="0"/>
              </a:rPr>
              <a:t>&lt;</a:t>
            </a:r>
            <a:r>
              <a:rPr lang="en-IN" sz="1200" kern="0" dirty="0">
                <a:solidFill>
                  <a:srgbClr val="CE9178"/>
                </a:solidFill>
                <a:effectLst/>
                <a:ea typeface="Times New Roman" panose="02020603050405020304" pitchFamily="18" charset="0"/>
                <a:cs typeface="Times New Roman" panose="02020603050405020304" pitchFamily="18" charset="0"/>
              </a:rPr>
              <a:t>&lt;</a:t>
            </a:r>
            <a:r>
              <a:rPr lang="en-IN" sz="1200" kern="0" dirty="0">
                <a:solidFill>
                  <a:srgbClr val="F44747"/>
                </a:solidFill>
                <a:effectLst/>
                <a:ea typeface="Times New Roman" panose="02020603050405020304" pitchFamily="18" charset="0"/>
                <a:cs typeface="Times New Roman" panose="02020603050405020304" pitchFamily="18" charset="0"/>
              </a:rPr>
              <a:t>:</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default_features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Premium</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features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Leather Seats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Sunroof</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F44747"/>
                </a:solidFill>
                <a:effectLst/>
                <a:ea typeface="Times New Roman" panose="02020603050405020304" pitchFamily="18" charset="0"/>
                <a:cs typeface="Times New Roman" panose="02020603050405020304" pitchFamily="18" charset="0"/>
              </a:rPr>
              <a:t>&lt;</a:t>
            </a:r>
            <a:r>
              <a:rPr lang="en-IN" sz="1200" kern="0" dirty="0">
                <a:solidFill>
                  <a:srgbClr val="CE9178"/>
                </a:solidFill>
                <a:effectLst/>
                <a:ea typeface="Times New Roman" panose="02020603050405020304" pitchFamily="18" charset="0"/>
                <a:cs typeface="Times New Roman" panose="02020603050405020304" pitchFamily="18" charset="0"/>
              </a:rPr>
              <a:t>&lt;</a:t>
            </a:r>
            <a:r>
              <a:rPr lang="en-IN" sz="1200" kern="0" dirty="0">
                <a:solidFill>
                  <a:srgbClr val="F44747"/>
                </a:solidFill>
                <a:effectLst/>
                <a:ea typeface="Times New Roman" panose="02020603050405020304" pitchFamily="18" charset="0"/>
                <a:cs typeface="Times New Roman" panose="02020603050405020304" pitchFamily="18" charset="0"/>
              </a:rPr>
              <a:t>:</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default_features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569CD6"/>
                </a:solidFill>
                <a:effectLst/>
                <a:ea typeface="Times New Roman" panose="02020603050405020304" pitchFamily="18" charset="0"/>
                <a:cs typeface="Times New Roman" panose="02020603050405020304" pitchFamily="18" charset="0"/>
              </a:rPr>
              <a:t>registration</a:t>
            </a:r>
            <a:r>
              <a:rPr lang="en-IN" sz="1200" kern="0" dirty="0">
                <a:solidFill>
                  <a:srgbClr val="CCCCCC"/>
                </a:solidFill>
                <a:effectLst/>
                <a:ea typeface="Times New Roman" panose="02020603050405020304" pitchFamily="18" charset="0"/>
                <a:cs typeface="Times New Roman" panose="02020603050405020304" pitchFamily="18" charset="0"/>
              </a:rPr>
              <a:t>:</a:t>
            </a:r>
          </a:p>
          <a:p>
            <a:pPr>
              <a:lnSpc>
                <a:spcPct val="100000"/>
              </a:lnSpc>
              <a:buNone/>
            </a:pPr>
            <a:r>
              <a:rPr lang="en-IN" sz="1200" kern="0" dirty="0">
                <a:solidFill>
                  <a:srgbClr val="6A9955"/>
                </a:solidFill>
                <a:effectLst/>
                <a:ea typeface="Times New Roman" panose="02020603050405020304" pitchFamily="18" charset="0"/>
                <a:cs typeface="Times New Roman" panose="02020603050405020304" pitchFamily="18" charset="0"/>
              </a:rPr>
              <a:t>  # Environment variable reference</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number</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CAR_REG_NUMBER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CAR_REG_STATE }}"</a:t>
            </a:r>
            <a:endParaRPr lang="en-IN" sz="1200" kern="100" dirty="0">
              <a:effectLst/>
              <a:ea typeface="Calibri" panose="020F0502020204030204" pitchFamily="34" charset="0"/>
              <a:cs typeface="Times New Roman" panose="02020603050405020304" pitchFamily="18" charset="0"/>
            </a:endParaRPr>
          </a:p>
          <a:p>
            <a:pPr marL="0" indent="0">
              <a:buNone/>
            </a:pPr>
            <a:endParaRPr lang="en-US" sz="1100" dirty="0"/>
          </a:p>
        </p:txBody>
      </p:sp>
    </p:spTree>
    <p:extLst>
      <p:ext uri="{BB962C8B-B14F-4D97-AF65-F5344CB8AC3E}">
        <p14:creationId xmlns:p14="http://schemas.microsoft.com/office/powerpoint/2010/main" val="6301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EB41F9-AE4A-FA07-D474-C7D8D77D9E64}"/>
              </a:ext>
            </a:extLst>
          </p:cNvPr>
          <p:cNvSpPr>
            <a:spLocks noGrp="1"/>
          </p:cNvSpPr>
          <p:nvPr>
            <p:ph sz="quarter" idx="15"/>
          </p:nvPr>
        </p:nvSpPr>
        <p:spPr>
          <a:xfrm>
            <a:off x="705098" y="1090013"/>
            <a:ext cx="5084064" cy="5585584"/>
          </a:xfrm>
        </p:spPr>
        <p:txBody>
          <a:bodyPr/>
          <a:lstStyle/>
          <a:p>
            <a:pPr algn="l">
              <a:buNone/>
            </a:pPr>
            <a:endParaRPr lang="en-IN" sz="1200" b="1" u="sng" dirty="0">
              <a:solidFill>
                <a:srgbClr val="000000"/>
              </a:solidFill>
            </a:endParaRPr>
          </a:p>
          <a:p>
            <a:pPr algn="l">
              <a:buNone/>
            </a:pPr>
            <a:r>
              <a:rPr lang="en-IN" sz="1600" b="1" u="sng" dirty="0">
                <a:solidFill>
                  <a:srgbClr val="000000"/>
                </a:solidFill>
              </a:rPr>
              <a:t>Playbook Barebone Structure</a:t>
            </a:r>
            <a:endParaRPr lang="en-IN" sz="1600" b="1" i="0" u="sng" dirty="0">
              <a:solidFill>
                <a:srgbClr val="000000"/>
              </a:solidFill>
              <a:effectLst/>
            </a:endParaRPr>
          </a:p>
          <a:p>
            <a:pPr>
              <a:buNone/>
            </a:pPr>
            <a:r>
              <a:rPr lang="en-IN" sz="1600" kern="0" dirty="0">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Playbook Name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hosts</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err="1">
                <a:solidFill>
                  <a:srgbClr val="CE9178"/>
                </a:solidFill>
                <a:effectLst/>
                <a:ea typeface="Times New Roman" panose="02020603050405020304" pitchFamily="18" charset="0"/>
                <a:cs typeface="Times New Roman" panose="02020603050405020304" pitchFamily="18" charset="0"/>
              </a:rPr>
              <a:t>target_group_or_host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become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true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tasks</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Task 1</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module_name</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option1</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value1</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option2</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value2</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effectLst/>
                <a:ea typeface="Times New Roman" panose="02020603050405020304" pitchFamily="18" charset="0"/>
                <a:cs typeface="Times New Roman" panose="02020603050405020304" pitchFamily="18" charset="0"/>
              </a:rPr>
              <a:t>    -</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Task 2</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module_name</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option1</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value1</a:t>
            </a:r>
            <a:endParaRPr lang="en-IN" sz="1600" kern="100" dirty="0">
              <a:effectLst/>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2AB6E061-FF70-A237-2102-A16917844945}"/>
              </a:ext>
            </a:extLst>
          </p:cNvPr>
          <p:cNvSpPr>
            <a:spLocks noGrp="1"/>
          </p:cNvSpPr>
          <p:nvPr>
            <p:ph type="title"/>
          </p:nvPr>
        </p:nvSpPr>
        <p:spPr/>
        <p:txBody>
          <a:bodyPr/>
          <a:lstStyle/>
          <a:p>
            <a:r>
              <a:rPr lang="en-US" dirty="0"/>
              <a:t>Ansible – Playbooks – Structure</a:t>
            </a:r>
          </a:p>
        </p:txBody>
      </p:sp>
      <p:pic>
        <p:nvPicPr>
          <p:cNvPr id="3076" name="Picture 4">
            <a:extLst>
              <a:ext uri="{FF2B5EF4-FFF2-40B4-BE49-F238E27FC236}">
                <a16:creationId xmlns:a16="http://schemas.microsoft.com/office/drawing/2014/main" id="{79E8B71C-F6D5-AB84-D309-C750DBC3B33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981245" y="1005363"/>
            <a:ext cx="4050309" cy="554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EB41F9-AE4A-FA07-D474-C7D8D77D9E64}"/>
              </a:ext>
            </a:extLst>
          </p:cNvPr>
          <p:cNvSpPr>
            <a:spLocks noGrp="1"/>
          </p:cNvSpPr>
          <p:nvPr>
            <p:ph sz="quarter" idx="13"/>
          </p:nvPr>
        </p:nvSpPr>
        <p:spPr/>
        <p:txBody>
          <a:bodyPr/>
          <a:lstStyle/>
          <a:p>
            <a:pPr algn="l">
              <a:buNone/>
            </a:pPr>
            <a:r>
              <a:rPr lang="en-IN" sz="1600" b="1" dirty="0">
                <a:solidFill>
                  <a:schemeClr val="accent5"/>
                </a:solidFill>
              </a:rPr>
              <a:t>Playbook </a:t>
            </a:r>
            <a:r>
              <a:rPr lang="en-IN" sz="1600" b="1" i="0" dirty="0">
                <a:solidFill>
                  <a:schemeClr val="accent5"/>
                </a:solidFill>
                <a:effectLst/>
              </a:rPr>
              <a:t>Key Components:</a:t>
            </a:r>
            <a:endParaRPr lang="en-IN" sz="1600" b="0" i="0" dirty="0">
              <a:solidFill>
                <a:schemeClr val="accent5"/>
              </a:solidFill>
              <a:effectLst/>
            </a:endParaRPr>
          </a:p>
          <a:p>
            <a:pPr marL="171450" indent="-171450" algn="l">
              <a:lnSpc>
                <a:spcPct val="150000"/>
              </a:lnSpc>
              <a:buFont typeface="Arial" panose="020B0604020202020204" pitchFamily="34" charset="0"/>
              <a:buChar char="•"/>
            </a:pPr>
            <a:r>
              <a:rPr lang="en-IN" sz="1600" b="1" i="0" dirty="0">
                <a:solidFill>
                  <a:schemeClr val="accent5"/>
                </a:solidFill>
                <a:effectLst/>
              </a:rPr>
              <a:t>—-:</a:t>
            </a:r>
            <a:r>
              <a:rPr lang="en-IN" sz="1600" b="0" i="0" dirty="0">
                <a:solidFill>
                  <a:srgbClr val="000000"/>
                </a:solidFill>
                <a:effectLst/>
              </a:rPr>
              <a:t> Indicates the start of the YAML document.</a:t>
            </a:r>
          </a:p>
          <a:p>
            <a:pPr marL="171450" indent="-171450" algn="l">
              <a:lnSpc>
                <a:spcPct val="150000"/>
              </a:lnSpc>
              <a:buFont typeface="Arial" panose="020B0604020202020204" pitchFamily="34" charset="0"/>
              <a:buChar char="•"/>
            </a:pPr>
            <a:r>
              <a:rPr lang="en-IN" sz="1600" b="1" i="0" dirty="0">
                <a:solidFill>
                  <a:schemeClr val="accent5"/>
                </a:solidFill>
                <a:effectLst/>
              </a:rPr>
              <a:t>name: </a:t>
            </a:r>
            <a:r>
              <a:rPr lang="en-IN" sz="1600" b="0" i="0" dirty="0">
                <a:solidFill>
                  <a:srgbClr val="000000"/>
                </a:solidFill>
                <a:effectLst/>
              </a:rPr>
              <a:t>(Optional) Describes the play for readability.</a:t>
            </a:r>
          </a:p>
          <a:p>
            <a:pPr marL="171450" indent="-171450" algn="l">
              <a:lnSpc>
                <a:spcPct val="150000"/>
              </a:lnSpc>
              <a:buFont typeface="Arial" panose="020B0604020202020204" pitchFamily="34" charset="0"/>
              <a:buChar char="•"/>
            </a:pPr>
            <a:r>
              <a:rPr lang="en-IN" sz="1600" b="1" i="0" dirty="0">
                <a:solidFill>
                  <a:schemeClr val="accent5"/>
                </a:solidFill>
                <a:effectLst/>
              </a:rPr>
              <a:t>hosts: </a:t>
            </a:r>
            <a:r>
              <a:rPr lang="en-IN" sz="1600" b="0" i="0" dirty="0">
                <a:solidFill>
                  <a:srgbClr val="000000"/>
                </a:solidFill>
                <a:effectLst/>
              </a:rPr>
              <a:t>Specifies the target hosts or groups.</a:t>
            </a:r>
          </a:p>
          <a:p>
            <a:pPr marL="171450" indent="-171450" algn="l">
              <a:lnSpc>
                <a:spcPct val="150000"/>
              </a:lnSpc>
              <a:buFont typeface="Arial" panose="020B0604020202020204" pitchFamily="34" charset="0"/>
              <a:buChar char="•"/>
            </a:pPr>
            <a:r>
              <a:rPr lang="en-IN" sz="1600" b="1" i="0" dirty="0">
                <a:solidFill>
                  <a:schemeClr val="accent5"/>
                </a:solidFill>
                <a:effectLst/>
              </a:rPr>
              <a:t>become: </a:t>
            </a:r>
            <a:r>
              <a:rPr lang="en-IN" sz="1600" b="0" i="0" dirty="0">
                <a:solidFill>
                  <a:srgbClr val="000000"/>
                </a:solidFill>
                <a:effectLst/>
              </a:rPr>
              <a:t>(Optional) Runs tasks with elevated privileges (like </a:t>
            </a:r>
            <a:r>
              <a:rPr lang="en-IN" sz="1600" b="0" i="0" dirty="0" err="1">
                <a:solidFill>
                  <a:srgbClr val="000000"/>
                </a:solidFill>
                <a:effectLst/>
              </a:rPr>
              <a:t>sudo</a:t>
            </a:r>
            <a:r>
              <a:rPr lang="en-IN" sz="1600" b="0" i="0" dirty="0">
                <a:solidFill>
                  <a:srgbClr val="000000"/>
                </a:solidFill>
                <a:effectLst/>
              </a:rPr>
              <a:t>).</a:t>
            </a:r>
          </a:p>
          <a:p>
            <a:pPr marL="171450" indent="-171450" algn="l">
              <a:lnSpc>
                <a:spcPct val="150000"/>
              </a:lnSpc>
              <a:buFont typeface="Arial" panose="020B0604020202020204" pitchFamily="34" charset="0"/>
              <a:buChar char="•"/>
            </a:pPr>
            <a:r>
              <a:rPr lang="en-IN" sz="1600" b="1" i="0" dirty="0">
                <a:solidFill>
                  <a:schemeClr val="accent5"/>
                </a:solidFill>
                <a:effectLst/>
              </a:rPr>
              <a:t>tasks: </a:t>
            </a:r>
            <a:r>
              <a:rPr lang="en-IN" sz="1600" b="0" i="0" dirty="0">
                <a:solidFill>
                  <a:srgbClr val="000000"/>
                </a:solidFill>
                <a:effectLst/>
              </a:rPr>
              <a:t>List of actions to perform, each using a module.</a:t>
            </a:r>
          </a:p>
          <a:p>
            <a:pPr marL="171450" indent="-171450" algn="l">
              <a:lnSpc>
                <a:spcPct val="150000"/>
              </a:lnSpc>
              <a:buFont typeface="Arial" panose="020B0604020202020204" pitchFamily="34" charset="0"/>
              <a:buChar char="•"/>
            </a:pPr>
            <a:r>
              <a:rPr lang="en-IN" sz="1600" b="1" i="0" dirty="0" err="1">
                <a:solidFill>
                  <a:schemeClr val="accent5"/>
                </a:solidFill>
                <a:effectLst/>
              </a:rPr>
              <a:t>module_name</a:t>
            </a:r>
            <a:r>
              <a:rPr lang="en-IN" sz="1600" b="1" i="0" dirty="0">
                <a:solidFill>
                  <a:schemeClr val="accent5"/>
                </a:solidFill>
                <a:effectLst/>
              </a:rPr>
              <a:t>: </a:t>
            </a:r>
            <a:r>
              <a:rPr lang="en-IN" sz="1600" b="0" i="0" dirty="0">
                <a:solidFill>
                  <a:srgbClr val="000000"/>
                </a:solidFill>
                <a:effectLst/>
              </a:rPr>
              <a:t>The Ansible module to use (e.g., apt, yum, service, copy), with its parameters</a:t>
            </a:r>
          </a:p>
        </p:txBody>
      </p:sp>
      <p:sp>
        <p:nvSpPr>
          <p:cNvPr id="3" name="Title 2">
            <a:extLst>
              <a:ext uri="{FF2B5EF4-FFF2-40B4-BE49-F238E27FC236}">
                <a16:creationId xmlns:a16="http://schemas.microsoft.com/office/drawing/2014/main" id="{2AB6E061-FF70-A237-2102-A16917844945}"/>
              </a:ext>
            </a:extLst>
          </p:cNvPr>
          <p:cNvSpPr>
            <a:spLocks noGrp="1"/>
          </p:cNvSpPr>
          <p:nvPr>
            <p:ph type="title"/>
          </p:nvPr>
        </p:nvSpPr>
        <p:spPr/>
        <p:txBody>
          <a:bodyPr/>
          <a:lstStyle/>
          <a:p>
            <a:r>
              <a:rPr lang="en-US" dirty="0"/>
              <a:t>Ansible – Playbooks – Structure</a:t>
            </a:r>
          </a:p>
        </p:txBody>
      </p:sp>
    </p:spTree>
    <p:extLst>
      <p:ext uri="{BB962C8B-B14F-4D97-AF65-F5344CB8AC3E}">
        <p14:creationId xmlns:p14="http://schemas.microsoft.com/office/powerpoint/2010/main" val="294027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84EED5D-B8CE-9D42-284D-7902DA526895}"/>
              </a:ext>
            </a:extLst>
          </p:cNvPr>
          <p:cNvSpPr>
            <a:spLocks noGrp="1"/>
          </p:cNvSpPr>
          <p:nvPr>
            <p:ph type="body" sz="quarter" idx="11"/>
          </p:nvPr>
        </p:nvSpPr>
        <p:spPr>
          <a:xfrm>
            <a:off x="766763" y="1014709"/>
            <a:ext cx="10671048" cy="654720"/>
          </a:xfrm>
        </p:spPr>
        <p:txBody>
          <a:bodyPr/>
          <a:lstStyle/>
          <a:p>
            <a:r>
              <a:rPr lang="en-US" i="1" dirty="0">
                <a:solidFill>
                  <a:schemeClr val="accent5"/>
                </a:solidFill>
                <a:latin typeface="Times New Roman" panose="02020603050405020304" pitchFamily="18" charset="0"/>
                <a:cs typeface="Oracle Sans Tab" panose="020B0503020204020204" pitchFamily="34" charset="0"/>
              </a:rPr>
              <a:t>ansible-playbook</a:t>
            </a:r>
            <a:r>
              <a:rPr lang="en-US" dirty="0">
                <a:solidFill>
                  <a:schemeClr val="accent5"/>
                </a:solidFill>
              </a:rPr>
              <a:t> </a:t>
            </a:r>
            <a:r>
              <a:rPr lang="en-US" i="1" dirty="0">
                <a:solidFill>
                  <a:schemeClr val="accent5"/>
                </a:solidFill>
                <a:latin typeface="Times New Roman" panose="02020603050405020304" pitchFamily="18" charset="0"/>
                <a:cs typeface="Oracle Sans Tab" panose="020B0503020204020204" pitchFamily="34" charset="0"/>
              </a:rPr>
              <a:t>playbook-</a:t>
            </a:r>
            <a:r>
              <a:rPr lang="en-US" i="1" dirty="0" err="1">
                <a:solidFill>
                  <a:schemeClr val="accent5"/>
                </a:solidFill>
                <a:latin typeface="Times New Roman" panose="02020603050405020304" pitchFamily="18" charset="0"/>
                <a:cs typeface="Oracle Sans Tab" panose="020B0503020204020204" pitchFamily="34" charset="0"/>
              </a:rPr>
              <a:t>name.yaml</a:t>
            </a:r>
            <a:endParaRPr lang="en-US" i="1" dirty="0">
              <a:solidFill>
                <a:schemeClr val="accent5"/>
              </a:solidFill>
              <a:latin typeface="Times New Roman" panose="02020603050405020304" pitchFamily="18" charset="0"/>
              <a:cs typeface="Oracle Sans Tab" panose="020B0503020204020204" pitchFamily="34" charset="0"/>
            </a:endParaRPr>
          </a:p>
          <a:p>
            <a:r>
              <a:rPr lang="en-US" i="1" dirty="0">
                <a:solidFill>
                  <a:schemeClr val="accent5"/>
                </a:solidFill>
                <a:latin typeface="Times New Roman" panose="02020603050405020304" pitchFamily="18" charset="0"/>
                <a:cs typeface="Oracle Sans Tab" panose="020B0503020204020204" pitchFamily="34" charset="0"/>
              </a:rPr>
              <a:t>ansible-playbook</a:t>
            </a:r>
            <a:r>
              <a:rPr lang="en-US" dirty="0">
                <a:solidFill>
                  <a:schemeClr val="accent5"/>
                </a:solidFill>
              </a:rPr>
              <a:t> </a:t>
            </a:r>
            <a:r>
              <a:rPr lang="en-US" i="1" dirty="0">
                <a:solidFill>
                  <a:schemeClr val="accent5"/>
                </a:solidFill>
                <a:latin typeface="Times New Roman" panose="02020603050405020304" pitchFamily="18" charset="0"/>
                <a:cs typeface="Oracle Sans Tab" panose="020B0503020204020204" pitchFamily="34" charset="0"/>
              </a:rPr>
              <a:t>–i inventory_file.ini </a:t>
            </a:r>
            <a:r>
              <a:rPr lang="en-US" i="1" dirty="0" err="1">
                <a:solidFill>
                  <a:schemeClr val="accent5"/>
                </a:solidFill>
                <a:latin typeface="Times New Roman" panose="02020603050405020304" pitchFamily="18" charset="0"/>
                <a:cs typeface="Oracle Sans Tab" panose="020B0503020204020204" pitchFamily="34" charset="0"/>
              </a:rPr>
              <a:t>playbook_name.yaml</a:t>
            </a:r>
            <a:endParaRPr lang="en-US" i="1" dirty="0">
              <a:solidFill>
                <a:schemeClr val="accent5"/>
              </a:solidFill>
              <a:latin typeface="Times New Roman" panose="02020603050405020304" pitchFamily="18" charset="0"/>
              <a:cs typeface="Oracle Sans Tab" panose="020B0503020204020204" pitchFamily="34" charset="0"/>
            </a:endParaRPr>
          </a:p>
          <a:p>
            <a:endParaRPr lang="en-US" dirty="0"/>
          </a:p>
        </p:txBody>
      </p:sp>
      <p:graphicFrame>
        <p:nvGraphicFramePr>
          <p:cNvPr id="14" name="Content Placeholder 13">
            <a:extLst>
              <a:ext uri="{FF2B5EF4-FFF2-40B4-BE49-F238E27FC236}">
                <a16:creationId xmlns:a16="http://schemas.microsoft.com/office/drawing/2014/main" id="{E09C8D61-00FA-CAB9-7334-BB55C5413D9E}"/>
              </a:ext>
            </a:extLst>
          </p:cNvPr>
          <p:cNvGraphicFramePr>
            <a:graphicFrameLocks noGrp="1"/>
          </p:cNvGraphicFramePr>
          <p:nvPr>
            <p:ph sz="quarter" idx="14"/>
            <p:extLst>
              <p:ext uri="{D42A27DB-BD31-4B8C-83A1-F6EECF244321}">
                <p14:modId xmlns:p14="http://schemas.microsoft.com/office/powerpoint/2010/main" val="3434528978"/>
              </p:ext>
            </p:extLst>
          </p:nvPr>
        </p:nvGraphicFramePr>
        <p:xfrm>
          <a:off x="796902" y="1786410"/>
          <a:ext cx="11297032" cy="4846032"/>
        </p:xfrm>
        <a:graphic>
          <a:graphicData uri="http://schemas.openxmlformats.org/drawingml/2006/table">
            <a:tbl>
              <a:tblPr/>
              <a:tblGrid>
                <a:gridCol w="1297799">
                  <a:extLst>
                    <a:ext uri="{9D8B030D-6E8A-4147-A177-3AD203B41FA5}">
                      <a16:colId xmlns:a16="http://schemas.microsoft.com/office/drawing/2014/main" val="1756434800"/>
                    </a:ext>
                  </a:extLst>
                </a:gridCol>
                <a:gridCol w="3876729">
                  <a:extLst>
                    <a:ext uri="{9D8B030D-6E8A-4147-A177-3AD203B41FA5}">
                      <a16:colId xmlns:a16="http://schemas.microsoft.com/office/drawing/2014/main" val="4201900611"/>
                    </a:ext>
                  </a:extLst>
                </a:gridCol>
                <a:gridCol w="2210462">
                  <a:extLst>
                    <a:ext uri="{9D8B030D-6E8A-4147-A177-3AD203B41FA5}">
                      <a16:colId xmlns:a16="http://schemas.microsoft.com/office/drawing/2014/main" val="2019930587"/>
                    </a:ext>
                  </a:extLst>
                </a:gridCol>
                <a:gridCol w="3912042">
                  <a:extLst>
                    <a:ext uri="{9D8B030D-6E8A-4147-A177-3AD203B41FA5}">
                      <a16:colId xmlns:a16="http://schemas.microsoft.com/office/drawing/2014/main" val="2593127633"/>
                    </a:ext>
                  </a:extLst>
                </a:gridCol>
              </a:tblGrid>
              <a:tr h="265858">
                <a:tc>
                  <a:txBody>
                    <a:bodyPr/>
                    <a:lstStyle/>
                    <a:p>
                      <a:pPr>
                        <a:lnSpc>
                          <a:spcPts val="1800"/>
                        </a:lnSpc>
                        <a:buNone/>
                      </a:pPr>
                      <a:r>
                        <a:rPr lang="en-IN" sz="1050" b="1" dirty="0">
                          <a:effectLst/>
                          <a:latin typeface="+mn-lt"/>
                        </a:rPr>
                        <a:t>Option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a:effectLst/>
                          <a:latin typeface="+mn-lt"/>
                        </a:rPr>
                        <a:t>Description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dirty="0">
                          <a:effectLst/>
                          <a:latin typeface="+mn-lt"/>
                        </a:rPr>
                        <a:t>Example Usage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dirty="0">
                          <a:effectLst/>
                          <a:latin typeface="+mn-lt"/>
                        </a:rPr>
                        <a:t>Complete Ansible Playbook Command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51119476"/>
                  </a:ext>
                </a:extLst>
              </a:tr>
              <a:tr h="265858">
                <a:tc>
                  <a:txBody>
                    <a:bodyPr/>
                    <a:lstStyle/>
                    <a:p>
                      <a:pPr>
                        <a:lnSpc>
                          <a:spcPts val="1800"/>
                        </a:lnSpc>
                        <a:buNone/>
                      </a:pPr>
                      <a:r>
                        <a:rPr lang="en-IN" sz="1050" b="1">
                          <a:effectLst/>
                          <a:latin typeface="+mn-lt"/>
                        </a:rPr>
                        <a:t>-i</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Specify inventory file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t>
                      </a:r>
                      <a:r>
                        <a:rPr lang="en-IN" sz="1050" b="0" dirty="0" err="1">
                          <a:effectLst/>
                          <a:latin typeface="+mn-lt"/>
                        </a:rPr>
                        <a:t>i</a:t>
                      </a:r>
                      <a:r>
                        <a:rPr lang="en-IN" sz="1050" b="0" dirty="0">
                          <a:effectLst/>
                          <a:latin typeface="+mn-lt"/>
                        </a:rPr>
                        <a:t> hosts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-i hosts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743411728"/>
                  </a:ext>
                </a:extLst>
              </a:tr>
              <a:tr h="265858">
                <a:tc>
                  <a:txBody>
                    <a:bodyPr/>
                    <a:lstStyle/>
                    <a:p>
                      <a:pPr>
                        <a:lnSpc>
                          <a:spcPts val="1800"/>
                        </a:lnSpc>
                        <a:buNone/>
                      </a:pPr>
                      <a:r>
                        <a:rPr lang="en-IN" sz="1050" b="1">
                          <a:effectLst/>
                          <a:latin typeface="+mn-lt"/>
                        </a:rPr>
                        <a:t>-u</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SSH user for connecting to remote hosts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-u admin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-u admin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961090615"/>
                  </a:ext>
                </a:extLst>
              </a:tr>
              <a:tr h="265858">
                <a:tc>
                  <a:txBody>
                    <a:bodyPr/>
                    <a:lstStyle/>
                    <a:p>
                      <a:pPr>
                        <a:lnSpc>
                          <a:spcPts val="1800"/>
                        </a:lnSpc>
                        <a:buNone/>
                      </a:pPr>
                      <a:r>
                        <a:rPr lang="en-IN" sz="1050" b="1">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Prompt for SSH password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024015228"/>
                  </a:ext>
                </a:extLst>
              </a:tr>
              <a:tr h="265858">
                <a:tc>
                  <a:txBody>
                    <a:bodyPr/>
                    <a:lstStyle/>
                    <a:p>
                      <a:pPr>
                        <a:lnSpc>
                          <a:spcPts val="1800"/>
                        </a:lnSpc>
                        <a:buNone/>
                      </a:pPr>
                      <a:r>
                        <a:rPr lang="en-IN" sz="1050" b="1" dirty="0">
                          <a:effectLst/>
                          <a:latin typeface="+mn-lt"/>
                        </a:rPr>
                        <a:t>-b</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Become (use privilege escalation, e.g., sudo)</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-b</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-b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18673974"/>
                  </a:ext>
                </a:extLst>
              </a:tr>
              <a:tr h="265858">
                <a:tc>
                  <a:txBody>
                    <a:bodyPr/>
                    <a:lstStyle/>
                    <a:p>
                      <a:pPr>
                        <a:lnSpc>
                          <a:spcPts val="1800"/>
                        </a:lnSpc>
                        <a:buNone/>
                      </a:pPr>
                      <a:r>
                        <a:rPr lang="en-IN" sz="1050" b="1">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Prompt for privilege escalation password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686494459"/>
                  </a:ext>
                </a:extLst>
              </a:tr>
              <a:tr h="265858">
                <a:tc>
                  <a:txBody>
                    <a:bodyPr/>
                    <a:lstStyle/>
                    <a:p>
                      <a:pPr>
                        <a:lnSpc>
                          <a:spcPts val="1800"/>
                        </a:lnSpc>
                        <a:buNone/>
                      </a:pPr>
                      <a:r>
                        <a:rPr lang="en-IN" sz="1050" b="1">
                          <a:effectLst/>
                          <a:latin typeface="+mn-lt"/>
                        </a:rPr>
                        <a:t>--check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Run in check mode (dry run, no changes made)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--check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427235656"/>
                  </a:ext>
                </a:extLst>
              </a:tr>
              <a:tr h="375484">
                <a:tc>
                  <a:txBody>
                    <a:bodyPr/>
                    <a:lstStyle/>
                    <a:p>
                      <a:pPr>
                        <a:lnSpc>
                          <a:spcPts val="1800"/>
                        </a:lnSpc>
                        <a:buNone/>
                      </a:pPr>
                      <a:r>
                        <a:rPr lang="en-IN" sz="1050" b="1">
                          <a:effectLst/>
                          <a:latin typeface="+mn-lt"/>
                        </a:rPr>
                        <a:t>--diff</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Show differences when files are changed (useful with --check)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--diff</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--check --diff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04990972"/>
                  </a:ext>
                </a:extLst>
              </a:tr>
              <a:tr h="265858">
                <a:tc>
                  <a:txBody>
                    <a:bodyPr/>
                    <a:lstStyle/>
                    <a:p>
                      <a:pPr>
                        <a:lnSpc>
                          <a:spcPts val="1800"/>
                        </a:lnSpc>
                        <a:buNone/>
                      </a:pPr>
                      <a:r>
                        <a:rPr lang="en-IN" sz="1050" b="1">
                          <a:effectLst/>
                          <a:latin typeface="+mn-lt"/>
                        </a:rPr>
                        <a:t>-t</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Run only tasks with specified tags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-t my_tag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-t my_tag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98699811"/>
                  </a:ext>
                </a:extLst>
              </a:tr>
              <a:tr h="265858">
                <a:tc>
                  <a:txBody>
                    <a:bodyPr/>
                    <a:lstStyle/>
                    <a:p>
                      <a:pPr>
                        <a:lnSpc>
                          <a:spcPts val="1800"/>
                        </a:lnSpc>
                        <a:buNone/>
                      </a:pPr>
                      <a:r>
                        <a:rPr lang="en-IN" sz="1050" b="1">
                          <a:effectLst/>
                          <a:latin typeface="+mn-lt"/>
                        </a:rPr>
                        <a:t>-l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Limit execution to specific hosts or groups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-l webservers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-l webservers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00104367"/>
                  </a:ext>
                </a:extLst>
              </a:tr>
              <a:tr h="375484">
                <a:tc>
                  <a:txBody>
                    <a:bodyPr/>
                    <a:lstStyle/>
                    <a:p>
                      <a:pPr>
                        <a:lnSpc>
                          <a:spcPts val="1800"/>
                        </a:lnSpc>
                        <a:buNone/>
                      </a:pPr>
                      <a:r>
                        <a:rPr lang="en-IN" sz="1050" b="1">
                          <a:effectLst/>
                          <a:latin typeface="+mn-lt"/>
                        </a:rPr>
                        <a:t>--start-at-task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Start playbook execution at a specific task name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--start-at-task="Install Apache"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--start-at-task="Install Apache"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06831205"/>
                  </a:ext>
                </a:extLst>
              </a:tr>
              <a:tr h="375484">
                <a:tc>
                  <a:txBody>
                    <a:bodyPr/>
                    <a:lstStyle/>
                    <a:p>
                      <a:pPr>
                        <a:lnSpc>
                          <a:spcPts val="1800"/>
                        </a:lnSpc>
                        <a:buNone/>
                      </a:pPr>
                      <a:r>
                        <a:rPr lang="en-IN" sz="1050" b="1">
                          <a:effectLst/>
                          <a:latin typeface="+mn-lt"/>
                        </a:rPr>
                        <a:t>--step</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Confirm each task before execution (step through playbook)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--step</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--step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70650655"/>
                  </a:ext>
                </a:extLst>
              </a:tr>
              <a:tr h="265858">
                <a:tc>
                  <a:txBody>
                    <a:bodyPr/>
                    <a:lstStyle/>
                    <a:p>
                      <a:pPr>
                        <a:lnSpc>
                          <a:spcPts val="1800"/>
                        </a:lnSpc>
                        <a:buNone/>
                      </a:pPr>
                      <a:r>
                        <a:rPr lang="en-IN" sz="1050" b="1">
                          <a:effectLst/>
                          <a:latin typeface="+mn-lt"/>
                        </a:rPr>
                        <a:t>--syntax-check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Perform a syntax check on the playbook without executing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--syntax-check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--syntax-check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12552986"/>
                  </a:ext>
                </a:extLst>
              </a:tr>
              <a:tr h="489407">
                <a:tc>
                  <a:txBody>
                    <a:bodyPr/>
                    <a:lstStyle/>
                    <a:p>
                      <a:pPr>
                        <a:lnSpc>
                          <a:spcPts val="1800"/>
                        </a:lnSpc>
                        <a:buNone/>
                      </a:pPr>
                      <a:r>
                        <a:rPr lang="en-IN" sz="1050" b="1">
                          <a:effectLst/>
                          <a:latin typeface="+mn-lt"/>
                        </a:rPr>
                        <a:t>--ssh-common-args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Pass common arguments to SSH (e.g., for proxy or custom SSH options)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--ssh-common-args='-o ProxyCommand=...'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--ssh-common-</a:t>
                      </a:r>
                      <a:r>
                        <a:rPr lang="en-IN" sz="1050" b="0" dirty="0" err="1">
                          <a:effectLst/>
                          <a:latin typeface="+mn-lt"/>
                        </a:rPr>
                        <a:t>args</a:t>
                      </a:r>
                      <a:r>
                        <a:rPr lang="en-IN" sz="1050" b="0" dirty="0">
                          <a:effectLst/>
                          <a:latin typeface="+mn-lt"/>
                        </a:rPr>
                        <a:t>='-o </a:t>
                      </a:r>
                      <a:r>
                        <a:rPr lang="en-IN" sz="1050" b="0" dirty="0" err="1">
                          <a:effectLst/>
                          <a:latin typeface="+mn-lt"/>
                        </a:rPr>
                        <a:t>ProxyCommand</a:t>
                      </a:r>
                      <a:r>
                        <a:rPr lang="en-IN" sz="1050" b="0" dirty="0">
                          <a:effectLst/>
                          <a:latin typeface="+mn-lt"/>
                        </a:rPr>
                        <a:t>=...'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5891062"/>
                  </a:ext>
                </a:extLst>
              </a:tr>
              <a:tr h="489407">
                <a:tc>
                  <a:txBody>
                    <a:bodyPr/>
                    <a:lstStyle/>
                    <a:p>
                      <a:pPr>
                        <a:lnSpc>
                          <a:spcPts val="1800"/>
                        </a:lnSpc>
                        <a:buNone/>
                      </a:pPr>
                      <a:r>
                        <a:rPr lang="en-IN" sz="1050" b="1" dirty="0">
                          <a:effectLst/>
                          <a:latin typeface="+mn-lt"/>
                        </a:rPr>
                        <a:t>--ssh-extra-</a:t>
                      </a:r>
                      <a:r>
                        <a:rPr lang="en-IN" sz="1050" b="1" dirty="0" err="1">
                          <a:effectLst/>
                          <a:latin typeface="+mn-lt"/>
                        </a:rPr>
                        <a:t>args</a:t>
                      </a:r>
                      <a:endParaRPr lang="en-IN" sz="1050" b="1"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Pass extra arguments to SSH only (overrides config)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--ssh-extra-</a:t>
                      </a:r>
                      <a:r>
                        <a:rPr lang="en-IN" sz="1050" b="0" dirty="0" err="1">
                          <a:effectLst/>
                          <a:latin typeface="+mn-lt"/>
                        </a:rPr>
                        <a:t>args</a:t>
                      </a:r>
                      <a:r>
                        <a:rPr lang="en-IN" sz="1050" b="0" dirty="0">
                          <a:effectLst/>
                          <a:latin typeface="+mn-lt"/>
                        </a:rPr>
                        <a:t>='-o </a:t>
                      </a:r>
                      <a:r>
                        <a:rPr lang="en-IN" sz="1050" b="0" dirty="0" err="1">
                          <a:effectLst/>
                          <a:latin typeface="+mn-lt"/>
                        </a:rPr>
                        <a:t>ConnectTimeout</a:t>
                      </a:r>
                      <a:r>
                        <a:rPr lang="en-IN" sz="1050" b="0" dirty="0">
                          <a:effectLst/>
                          <a:latin typeface="+mn-lt"/>
                        </a:rPr>
                        <a:t>=10'</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--ssh-extra-</a:t>
                      </a:r>
                      <a:r>
                        <a:rPr lang="en-IN" sz="1050" b="0" dirty="0" err="1">
                          <a:effectLst/>
                          <a:latin typeface="+mn-lt"/>
                        </a:rPr>
                        <a:t>args</a:t>
                      </a:r>
                      <a:r>
                        <a:rPr lang="en-IN" sz="1050" b="0" dirty="0">
                          <a:effectLst/>
                          <a:latin typeface="+mn-lt"/>
                        </a:rPr>
                        <a:t>='-o </a:t>
                      </a:r>
                      <a:r>
                        <a:rPr lang="en-IN" sz="1050" b="0" dirty="0" err="1">
                          <a:effectLst/>
                          <a:latin typeface="+mn-lt"/>
                        </a:rPr>
                        <a:t>ConnectTimeout</a:t>
                      </a:r>
                      <a:r>
                        <a:rPr lang="en-IN" sz="1050" b="0" dirty="0">
                          <a:effectLst/>
                          <a:latin typeface="+mn-lt"/>
                        </a:rPr>
                        <a:t>=10'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290165078"/>
                  </a:ext>
                </a:extLst>
              </a:tr>
            </a:tbl>
          </a:graphicData>
        </a:graphic>
      </p:graphicFrame>
      <p:sp>
        <p:nvSpPr>
          <p:cNvPr id="11" name="Title 10">
            <a:extLst>
              <a:ext uri="{FF2B5EF4-FFF2-40B4-BE49-F238E27FC236}">
                <a16:creationId xmlns:a16="http://schemas.microsoft.com/office/drawing/2014/main" id="{FF40CDDF-631D-A87D-9AB2-EC55F7F7F985}"/>
              </a:ext>
            </a:extLst>
          </p:cNvPr>
          <p:cNvSpPr>
            <a:spLocks noGrp="1"/>
          </p:cNvSpPr>
          <p:nvPr>
            <p:ph type="title"/>
          </p:nvPr>
        </p:nvSpPr>
        <p:spPr/>
        <p:txBody>
          <a:bodyPr/>
          <a:lstStyle/>
          <a:p>
            <a:r>
              <a:rPr lang="en-US" dirty="0"/>
              <a:t>Ansible – Playbooks – Run Playbook</a:t>
            </a:r>
          </a:p>
        </p:txBody>
      </p:sp>
    </p:spTree>
    <p:extLst>
      <p:ext uri="{BB962C8B-B14F-4D97-AF65-F5344CB8AC3E}">
        <p14:creationId xmlns:p14="http://schemas.microsoft.com/office/powerpoint/2010/main" val="19209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75837F4-E196-0155-BD05-71DB63054448}"/>
              </a:ext>
            </a:extLst>
          </p:cNvPr>
          <p:cNvSpPr>
            <a:spLocks noGrp="1"/>
          </p:cNvSpPr>
          <p:nvPr>
            <p:ph type="body" sz="quarter" idx="43"/>
          </p:nvPr>
        </p:nvSpPr>
        <p:spPr>
          <a:xfrm>
            <a:off x="752077" y="1417018"/>
            <a:ext cx="5084064" cy="4934202"/>
          </a:xfrm>
        </p:spPr>
        <p:txBody>
          <a:bodyPr/>
          <a:lstStyle/>
          <a:p>
            <a:pPr>
              <a:buNone/>
            </a:pP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web server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hosts</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webservers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become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app_port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B5CEA8"/>
                </a:solidFill>
                <a:effectLst/>
                <a:ea typeface="Times New Roman" panose="02020603050405020304" pitchFamily="18" charset="0"/>
                <a:cs typeface="Times New Roman" panose="02020603050405020304" pitchFamily="18" charset="0"/>
              </a:rPr>
              <a:t>8080</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tasks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1: Install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Install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ansible.builtin.apt</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latest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2: Deploy Nginx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Deploy Nginx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ansible.builtin.copy</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nginx.conf</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/etc/nginx/</a:t>
            </a:r>
            <a:r>
              <a:rPr lang="en-IN" sz="1200" kern="0" dirty="0" err="1">
                <a:solidFill>
                  <a:srgbClr val="CE9178"/>
                </a:solidFill>
                <a:effectLst/>
                <a:ea typeface="Times New Roman" panose="02020603050405020304" pitchFamily="18" charset="0"/>
                <a:cs typeface="Times New Roman" panose="02020603050405020304" pitchFamily="18" charset="0"/>
              </a:rPr>
              <a:t>nginx.conf</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br>
              <a:rPr lang="en-IN" sz="1200" dirty="0">
                <a:effectLst/>
              </a:rPr>
            </a:br>
            <a:endParaRPr lang="en-IN" sz="1200" dirty="0">
              <a:effectLst/>
            </a:endParaRPr>
          </a:p>
          <a:p>
            <a:pPr marL="0" indent="0">
              <a:buNone/>
            </a:pPr>
            <a:endParaRPr lang="en-US" sz="1200" dirty="0"/>
          </a:p>
        </p:txBody>
      </p:sp>
      <p:sp>
        <p:nvSpPr>
          <p:cNvPr id="5" name="Title 4">
            <a:extLst>
              <a:ext uri="{FF2B5EF4-FFF2-40B4-BE49-F238E27FC236}">
                <a16:creationId xmlns:a16="http://schemas.microsoft.com/office/drawing/2014/main" id="{5B05FE3E-6B7A-3FEF-A638-3A3112675F8A}"/>
              </a:ext>
            </a:extLst>
          </p:cNvPr>
          <p:cNvSpPr>
            <a:spLocks noGrp="1"/>
          </p:cNvSpPr>
          <p:nvPr>
            <p:ph type="title"/>
          </p:nvPr>
        </p:nvSpPr>
        <p:spPr/>
        <p:txBody>
          <a:bodyPr/>
          <a:lstStyle/>
          <a:p>
            <a:r>
              <a:rPr lang="en-US" dirty="0"/>
              <a:t>Ansible – Playbooks – Example: Install &amp; Configure Nginx</a:t>
            </a:r>
          </a:p>
        </p:txBody>
      </p:sp>
      <p:sp>
        <p:nvSpPr>
          <p:cNvPr id="15" name="Text Placeholder 14">
            <a:extLst>
              <a:ext uri="{FF2B5EF4-FFF2-40B4-BE49-F238E27FC236}">
                <a16:creationId xmlns:a16="http://schemas.microsoft.com/office/drawing/2014/main" id="{6CD8AC59-2EBF-7016-3753-5D9A0239DEC8}"/>
              </a:ext>
            </a:extLst>
          </p:cNvPr>
          <p:cNvSpPr>
            <a:spLocks noGrp="1"/>
          </p:cNvSpPr>
          <p:nvPr>
            <p:ph type="body" sz="quarter" idx="48"/>
          </p:nvPr>
        </p:nvSpPr>
        <p:spPr>
          <a:xfrm>
            <a:off x="6355859" y="1417018"/>
            <a:ext cx="5084064" cy="4934201"/>
          </a:xfrm>
        </p:spPr>
        <p:txBody>
          <a:bodyPr/>
          <a:lstStyle/>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3: Ensure Nginx service is running and enabled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Ensure Nginx service is running and enabled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enabled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handlers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Handler 1: 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Handler 2: 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reloaded</a:t>
            </a:r>
            <a:endParaRPr lang="en-IN" sz="1200" kern="100" dirty="0">
              <a:effectLst/>
              <a:ea typeface="Calibri" panose="020F0502020204030204" pitchFamily="34" charset="0"/>
              <a:cs typeface="Times New Roman" panose="02020603050405020304" pitchFamily="18" charset="0"/>
            </a:endParaRPr>
          </a:p>
          <a:p>
            <a:pPr>
              <a:buNone/>
            </a:pPr>
            <a:endParaRPr lang="en-US" sz="1200" dirty="0"/>
          </a:p>
        </p:txBody>
      </p:sp>
    </p:spTree>
    <p:extLst>
      <p:ext uri="{BB962C8B-B14F-4D97-AF65-F5344CB8AC3E}">
        <p14:creationId xmlns:p14="http://schemas.microsoft.com/office/powerpoint/2010/main" val="1601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3BE128B-1134-8468-2E54-52663633C51C}"/>
              </a:ext>
            </a:extLst>
          </p:cNvPr>
          <p:cNvSpPr>
            <a:spLocks noGrp="1"/>
          </p:cNvSpPr>
          <p:nvPr>
            <p:ph sz="quarter" idx="14"/>
          </p:nvPr>
        </p:nvSpPr>
        <p:spPr>
          <a:xfrm>
            <a:off x="768875" y="1589524"/>
            <a:ext cx="2478024" cy="5086073"/>
          </a:xfrm>
        </p:spPr>
        <p:txBody>
          <a:bodyPr/>
          <a:lstStyle/>
          <a:p>
            <a:pPr>
              <a:buNone/>
            </a:pP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SFTP and SMTP servers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hosts</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all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become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sftp_user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sftp_user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sftp_chroot_dir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/sftp/chroot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smtp_version</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"1.8.22-1"</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smtp_config</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account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default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smtp.example.com</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port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B5CEA8"/>
                </a:solidFill>
                <a:effectLst/>
                <a:ea typeface="Times New Roman" panose="02020603050405020304" pitchFamily="18" charset="0"/>
                <a:cs typeface="Times New Roman" panose="02020603050405020304" pitchFamily="18" charset="0"/>
              </a:rPr>
              <a:t>587</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from</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user@example.com</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auth</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user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password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vault_smtp_password</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US" sz="1200" dirty="0"/>
          </a:p>
        </p:txBody>
      </p:sp>
      <p:sp>
        <p:nvSpPr>
          <p:cNvPr id="18" name="Content Placeholder 17">
            <a:extLst>
              <a:ext uri="{FF2B5EF4-FFF2-40B4-BE49-F238E27FC236}">
                <a16:creationId xmlns:a16="http://schemas.microsoft.com/office/drawing/2014/main" id="{AD5819C3-5EA8-3090-E006-6153BAD168E1}"/>
              </a:ext>
            </a:extLst>
          </p:cNvPr>
          <p:cNvSpPr>
            <a:spLocks noGrp="1"/>
          </p:cNvSpPr>
          <p:nvPr>
            <p:ph sz="quarter" idx="16"/>
          </p:nvPr>
        </p:nvSpPr>
        <p:spPr>
          <a:xfrm>
            <a:off x="3379304" y="1589524"/>
            <a:ext cx="2716695" cy="5086073"/>
          </a:xfrm>
        </p:spPr>
        <p:txBody>
          <a:bodyPr/>
          <a:lstStyle/>
          <a:p>
            <a:pPr>
              <a:buNone/>
            </a:pPr>
            <a:r>
              <a:rPr lang="en-IN" sz="1200" kern="0" dirty="0">
                <a:solidFill>
                  <a:srgbClr val="569CD6"/>
                </a:solidFill>
                <a:effectLst/>
                <a:ea typeface="Times New Roman" panose="02020603050405020304" pitchFamily="18" charset="0"/>
                <a:cs typeface="Times New Roman" panose="02020603050405020304" pitchFamily="18" charset="0"/>
              </a:rPr>
              <a:t>tasks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SFTP Server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Create SFTP chroot directory</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ansible.builtin.file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path</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sftp_chroot_dir</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directory</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group</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mode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'0755'</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a:t>
            </a:r>
            <a:r>
              <a:rPr lang="en-IN" sz="1200" kern="0" dirty="0" err="1">
                <a:solidFill>
                  <a:srgbClr val="CE9178"/>
                </a:solidFill>
                <a:effectLst/>
                <a:ea typeface="Times New Roman" panose="02020603050405020304" pitchFamily="18" charset="0"/>
                <a:cs typeface="Times New Roman" panose="02020603050405020304" pitchFamily="18" charset="0"/>
              </a:rPr>
              <a:t>SSHd</a:t>
            </a:r>
            <a:r>
              <a:rPr lang="en-IN" sz="1200" kern="0" dirty="0">
                <a:solidFill>
                  <a:srgbClr val="CE9178"/>
                </a:solidFill>
                <a:effectLst/>
                <a:ea typeface="Times New Roman" panose="02020603050405020304" pitchFamily="18" charset="0"/>
                <a:cs typeface="Times New Roman" panose="02020603050405020304" pitchFamily="18" charset="0"/>
              </a:rPr>
              <a:t> for SFTP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ansible.builtin.template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/etc/ssh/</a:t>
            </a:r>
            <a:r>
              <a:rPr lang="en-IN" sz="1200" kern="0" dirty="0" err="1">
                <a:solidFill>
                  <a:srgbClr val="CE9178"/>
                </a:solidFill>
                <a:effectLst/>
                <a:ea typeface="Times New Roman" panose="02020603050405020304" pitchFamily="18" charset="0"/>
                <a:cs typeface="Times New Roman" panose="02020603050405020304" pitchFamily="18" charset="0"/>
              </a:rPr>
              <a:t>sshd_config</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SMTP Server Installation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Install specific </a:t>
            </a:r>
            <a:r>
              <a:rPr lang="en-IN" sz="1200" kern="0" dirty="0" err="1">
                <a:solidFill>
                  <a:srgbClr val="CE9178"/>
                </a:solidFill>
                <a:effectLst/>
                <a:ea typeface="Times New Roman" panose="02020603050405020304" pitchFamily="18" charset="0"/>
                <a:cs typeface="Times New Roman" panose="02020603050405020304" pitchFamily="18" charset="0"/>
              </a:rPr>
              <a:t>msmtp</a:t>
            </a:r>
            <a:r>
              <a:rPr lang="en-IN" sz="1200" kern="0" dirty="0">
                <a:solidFill>
                  <a:srgbClr val="CE9178"/>
                </a:solidFill>
                <a:effectLst/>
                <a:ea typeface="Times New Roman" panose="02020603050405020304" pitchFamily="18" charset="0"/>
                <a:cs typeface="Times New Roman" panose="02020603050405020304" pitchFamily="18" charset="0"/>
              </a:rPr>
              <a:t> version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ansible.builtin.apt</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a:t>
            </a:r>
            <a:r>
              <a:rPr lang="en-IN" sz="1200" kern="0" dirty="0" err="1">
                <a:solidFill>
                  <a:srgbClr val="CE9178"/>
                </a:solidFill>
                <a:effectLst/>
                <a:ea typeface="Times New Roman" panose="02020603050405020304" pitchFamily="18" charset="0"/>
                <a:cs typeface="Times New Roman" panose="02020603050405020304" pitchFamily="18" charset="0"/>
              </a:rPr>
              <a:t>msmtp</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smtp_version</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present</a:t>
            </a:r>
            <a:endParaRPr lang="en-IN" sz="1200" kern="100" dirty="0">
              <a:solidFill>
                <a:srgbClr val="CE9178"/>
              </a:solidFill>
              <a:ea typeface="Times New Roman" panose="02020603050405020304" pitchFamily="18" charset="0"/>
              <a:cs typeface="Times New Roman" panose="02020603050405020304" pitchFamily="18" charset="0"/>
            </a:endParaRPr>
          </a:p>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US" sz="1200" dirty="0"/>
          </a:p>
        </p:txBody>
      </p:sp>
      <p:sp>
        <p:nvSpPr>
          <p:cNvPr id="17" name="Content Placeholder 16">
            <a:extLst>
              <a:ext uri="{FF2B5EF4-FFF2-40B4-BE49-F238E27FC236}">
                <a16:creationId xmlns:a16="http://schemas.microsoft.com/office/drawing/2014/main" id="{9C79B42D-D56D-8E5C-92F9-CF7900DB55D1}"/>
              </a:ext>
            </a:extLst>
          </p:cNvPr>
          <p:cNvSpPr>
            <a:spLocks noGrp="1"/>
          </p:cNvSpPr>
          <p:nvPr>
            <p:ph sz="quarter" idx="15"/>
          </p:nvPr>
        </p:nvSpPr>
        <p:spPr>
          <a:xfrm>
            <a:off x="6235127" y="1589524"/>
            <a:ext cx="2478024" cy="5086073"/>
          </a:xfrm>
        </p:spPr>
        <p:txBody>
          <a:bodyPr/>
          <a:lstStyle/>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ansible.builtin.template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a:t>
            </a:r>
            <a:r>
              <a:rPr lang="en-IN" sz="1200" kern="0" dirty="0" err="1">
                <a:solidFill>
                  <a:srgbClr val="CE9178"/>
                </a:solidFill>
                <a:effectLst/>
                <a:ea typeface="Times New Roman" panose="02020603050405020304" pitchFamily="18" charset="0"/>
                <a:cs typeface="Times New Roman" panose="02020603050405020304" pitchFamily="18" charset="0"/>
              </a:rPr>
              <a:t>msmtprc</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group</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mode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'0600'</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handlers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ansible.builtin.command</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cmd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pkill</a:t>
            </a:r>
            <a:r>
              <a:rPr lang="en-IN" sz="1200" kern="0" dirty="0">
                <a:solidFill>
                  <a:srgbClr val="CE9178"/>
                </a:solidFill>
                <a:effectLst/>
                <a:ea typeface="Times New Roman" panose="02020603050405020304" pitchFamily="18" charset="0"/>
                <a:cs typeface="Times New Roman" panose="02020603050405020304" pitchFamily="18" charset="0"/>
              </a:rPr>
              <a:t> -HUP </a:t>
            </a:r>
            <a:r>
              <a:rPr lang="en-IN" sz="1200" kern="0" dirty="0" err="1">
                <a:solidFill>
                  <a:srgbClr val="CE9178"/>
                </a:solidFill>
                <a:effectLst/>
                <a:ea typeface="Times New Roman" panose="02020603050405020304" pitchFamily="18" charset="0"/>
                <a:cs typeface="Times New Roman" panose="02020603050405020304" pitchFamily="18" charset="0"/>
              </a:rPr>
              <a:t>msmtpd</a:t>
            </a:r>
            <a:endParaRPr lang="en-IN" sz="1200" kern="100" dirty="0">
              <a:effectLst/>
              <a:ea typeface="Calibri" panose="020F0502020204030204" pitchFamily="34" charset="0"/>
              <a:cs typeface="Times New Roman" panose="02020603050405020304" pitchFamily="18" charset="0"/>
            </a:endParaRPr>
          </a:p>
        </p:txBody>
      </p:sp>
      <p:sp>
        <p:nvSpPr>
          <p:cNvPr id="19" name="Content Placeholder 18">
            <a:extLst>
              <a:ext uri="{FF2B5EF4-FFF2-40B4-BE49-F238E27FC236}">
                <a16:creationId xmlns:a16="http://schemas.microsoft.com/office/drawing/2014/main" id="{72BAA86B-8C4E-FA7F-70D4-6076BE56A68B}"/>
              </a:ext>
            </a:extLst>
          </p:cNvPr>
          <p:cNvSpPr>
            <a:spLocks noGrp="1"/>
          </p:cNvSpPr>
          <p:nvPr>
            <p:ph sz="quarter" idx="17"/>
          </p:nvPr>
        </p:nvSpPr>
        <p:spPr>
          <a:xfrm>
            <a:off x="9016698" y="1589524"/>
            <a:ext cx="2864445" cy="5268476"/>
          </a:xfrm>
          <a:solidFill>
            <a:schemeClr val="accent2">
              <a:lumMod val="20000"/>
              <a:lumOff val="80000"/>
              <a:alpha val="50048"/>
            </a:schemeClr>
          </a:solidFill>
        </p:spPr>
        <p:txBody>
          <a:bodyPr/>
          <a:lstStyle/>
          <a:p>
            <a:pPr algn="l">
              <a:buNone/>
            </a:pPr>
            <a:r>
              <a:rPr lang="en-IN" sz="1200" b="1" i="0" dirty="0">
                <a:solidFill>
                  <a:srgbClr val="000000"/>
                </a:solidFill>
                <a:effectLst/>
              </a:rPr>
              <a:t>Jinja Templet File (Ansible Built-in)</a:t>
            </a:r>
            <a:br>
              <a:rPr lang="en-IN" sz="900" b="0" i="0" dirty="0">
                <a:solidFill>
                  <a:srgbClr val="000000"/>
                </a:solidFill>
                <a:effectLst/>
              </a:rPr>
            </a:br>
            <a:r>
              <a:rPr lang="en-IN" sz="900" b="1" i="0" dirty="0">
                <a:solidFill>
                  <a:srgbClr val="000000"/>
                </a:solidFill>
                <a:effectLst/>
              </a:rPr>
              <a:t># File: templates/sshd_config.j2</a:t>
            </a:r>
            <a:endParaRPr lang="en-IN" sz="900" b="0" i="0" dirty="0">
              <a:solidFill>
                <a:srgbClr val="000000"/>
              </a:solidFill>
              <a:effectLst/>
            </a:endParaRPr>
          </a:p>
          <a:p>
            <a:pPr algn="l">
              <a:buNone/>
            </a:pPr>
            <a:r>
              <a:rPr lang="en-IN" sz="900" b="0" i="0" dirty="0">
                <a:solidFill>
                  <a:srgbClr val="000000"/>
                </a:solidFill>
                <a:effectLst/>
              </a:rPr>
              <a:t>- name: </a:t>
            </a:r>
            <a:r>
              <a:rPr lang="en-IN" sz="900" b="0" i="0" dirty="0" err="1">
                <a:solidFill>
                  <a:srgbClr val="000000"/>
                </a:solidFill>
                <a:effectLst/>
              </a:rPr>
              <a:t>SSHd</a:t>
            </a:r>
            <a:r>
              <a:rPr lang="en-IN" sz="900" b="0" i="0" dirty="0">
                <a:solidFill>
                  <a:srgbClr val="000000"/>
                </a:solidFill>
                <a:effectLst/>
              </a:rPr>
              <a:t> Configuration Template</a:t>
            </a:r>
          </a:p>
          <a:p>
            <a:pPr algn="l">
              <a:buNone/>
            </a:pPr>
            <a:r>
              <a:rPr lang="en-IN" sz="900" b="0" i="0" dirty="0">
                <a:solidFill>
                  <a:srgbClr val="000000"/>
                </a:solidFill>
                <a:effectLst/>
              </a:rPr>
              <a:t>  template: |</a:t>
            </a:r>
          </a:p>
          <a:p>
            <a:pPr algn="l">
              <a:buNone/>
            </a:pPr>
            <a:r>
              <a:rPr lang="en-IN" sz="900" b="0" i="0" dirty="0">
                <a:solidFill>
                  <a:srgbClr val="000000"/>
                </a:solidFill>
                <a:effectLst/>
              </a:rPr>
              <a:t>    </a:t>
            </a:r>
            <a:r>
              <a:rPr lang="en-IN" sz="900" b="0" i="0" dirty="0">
                <a:solidFill>
                  <a:srgbClr val="FF3333"/>
                </a:solidFill>
                <a:effectLst/>
              </a:rPr>
              <a:t># Managed by Ansible - DO NOT EDIT MANUALLY</a:t>
            </a:r>
            <a:endParaRPr lang="en-IN" sz="900" b="0" i="0" dirty="0">
              <a:solidFill>
                <a:srgbClr val="000000"/>
              </a:solidFill>
              <a:effectLst/>
            </a:endParaRPr>
          </a:p>
          <a:p>
            <a:pPr algn="l">
              <a:buNone/>
            </a:pPr>
            <a:r>
              <a:rPr lang="en-IN" sz="900" b="0" i="0" dirty="0">
                <a:solidFill>
                  <a:srgbClr val="000000"/>
                </a:solidFill>
                <a:effectLst/>
              </a:rPr>
              <a:t>    Subsystem sftp internal-sftp</a:t>
            </a:r>
          </a:p>
          <a:p>
            <a:pPr algn="l">
              <a:buNone/>
            </a:pPr>
            <a:r>
              <a:rPr lang="en-IN" sz="900" b="0" i="0" dirty="0">
                <a:solidFill>
                  <a:srgbClr val="000000"/>
                </a:solidFill>
                <a:effectLst/>
              </a:rPr>
              <a:t>    Match User {{ </a:t>
            </a:r>
            <a:r>
              <a:rPr lang="en-IN" sz="900" b="0" i="0" dirty="0" err="1">
                <a:solidFill>
                  <a:srgbClr val="000000"/>
                </a:solidFill>
                <a:effectLst/>
              </a:rPr>
              <a:t>sftp_user</a:t>
            </a:r>
            <a:r>
              <a:rPr lang="en-IN" sz="900" b="0" i="0" dirty="0">
                <a:solidFill>
                  <a:srgbClr val="000000"/>
                </a:solidFill>
                <a:effectLst/>
              </a:rPr>
              <a:t> }}</a:t>
            </a:r>
          </a:p>
          <a:p>
            <a:pPr algn="l">
              <a:buNone/>
            </a:pPr>
            <a:r>
              <a:rPr lang="en-IN" sz="900" b="0" i="0" dirty="0">
                <a:solidFill>
                  <a:srgbClr val="000000"/>
                </a:solidFill>
                <a:effectLst/>
              </a:rPr>
              <a:t>        </a:t>
            </a:r>
            <a:r>
              <a:rPr lang="en-IN" sz="900" b="0" i="0" dirty="0" err="1">
                <a:solidFill>
                  <a:srgbClr val="000000"/>
                </a:solidFill>
                <a:effectLst/>
              </a:rPr>
              <a:t>ChrootDirectory</a:t>
            </a:r>
            <a:r>
              <a:rPr lang="en-IN" sz="900" b="0" i="0" dirty="0">
                <a:solidFill>
                  <a:srgbClr val="000000"/>
                </a:solidFill>
                <a:effectLst/>
              </a:rPr>
              <a:t> {{ </a:t>
            </a:r>
            <a:r>
              <a:rPr lang="en-IN" sz="900" b="0" i="0" dirty="0" err="1">
                <a:solidFill>
                  <a:srgbClr val="000000"/>
                </a:solidFill>
                <a:effectLst/>
              </a:rPr>
              <a:t>sftp_chroot_dir</a:t>
            </a:r>
            <a:r>
              <a:rPr lang="en-IN" sz="900" b="0" i="0" dirty="0">
                <a:solidFill>
                  <a:srgbClr val="000000"/>
                </a:solidFill>
                <a:effectLst/>
              </a:rPr>
              <a:t> }}</a:t>
            </a:r>
          </a:p>
          <a:p>
            <a:pPr algn="l">
              <a:buNone/>
            </a:pPr>
            <a:r>
              <a:rPr lang="en-IN" sz="900" b="0" i="0" dirty="0">
                <a:solidFill>
                  <a:srgbClr val="000000"/>
                </a:solidFill>
                <a:effectLst/>
              </a:rPr>
              <a:t>        </a:t>
            </a:r>
            <a:r>
              <a:rPr lang="en-IN" sz="900" b="0" i="0" dirty="0" err="1">
                <a:solidFill>
                  <a:srgbClr val="000000"/>
                </a:solidFill>
                <a:effectLst/>
              </a:rPr>
              <a:t>ForceCommand</a:t>
            </a:r>
            <a:r>
              <a:rPr lang="en-IN" sz="900" b="0" i="0" dirty="0">
                <a:solidFill>
                  <a:srgbClr val="000000"/>
                </a:solidFill>
                <a:effectLst/>
              </a:rPr>
              <a:t> internal-sftp</a:t>
            </a:r>
          </a:p>
          <a:p>
            <a:pPr algn="l">
              <a:buNone/>
            </a:pPr>
            <a:r>
              <a:rPr lang="en-IN" sz="900" b="0" i="0" dirty="0">
                <a:solidFill>
                  <a:srgbClr val="000000"/>
                </a:solidFill>
                <a:effectLst/>
              </a:rPr>
              <a:t>        </a:t>
            </a:r>
            <a:r>
              <a:rPr lang="en-IN" sz="900" b="0" i="0" dirty="0" err="1">
                <a:solidFill>
                  <a:srgbClr val="000000"/>
                </a:solidFill>
                <a:effectLst/>
              </a:rPr>
              <a:t>PasswordAuthentication</a:t>
            </a:r>
            <a:r>
              <a:rPr lang="en-IN" sz="900" b="0" i="0" dirty="0">
                <a:solidFill>
                  <a:srgbClr val="000000"/>
                </a:solidFill>
                <a:effectLst/>
              </a:rPr>
              <a:t> yes</a:t>
            </a:r>
          </a:p>
          <a:p>
            <a:pPr algn="l">
              <a:buNone/>
            </a:pPr>
            <a:r>
              <a:rPr lang="en-IN" sz="900" b="0" i="0" dirty="0">
                <a:solidFill>
                  <a:srgbClr val="000000"/>
                </a:solidFill>
                <a:effectLst/>
              </a:rPr>
              <a:t>        X11Forwarding no</a:t>
            </a:r>
          </a:p>
          <a:p>
            <a:pPr algn="l">
              <a:buNone/>
            </a:pPr>
            <a:r>
              <a:rPr lang="en-IN" sz="900" b="0" i="0" dirty="0">
                <a:solidFill>
                  <a:srgbClr val="000000"/>
                </a:solidFill>
                <a:effectLst/>
              </a:rPr>
              <a:t>        </a:t>
            </a:r>
            <a:r>
              <a:rPr lang="en-IN" sz="900" b="0" i="0" dirty="0" err="1">
                <a:solidFill>
                  <a:srgbClr val="000000"/>
                </a:solidFill>
                <a:effectLst/>
              </a:rPr>
              <a:t>AllowTcpForwarding</a:t>
            </a:r>
            <a:r>
              <a:rPr lang="en-IN" sz="900" b="0" i="0" dirty="0">
                <a:solidFill>
                  <a:srgbClr val="000000"/>
                </a:solidFill>
                <a:effectLst/>
              </a:rPr>
              <a:t> no</a:t>
            </a:r>
          </a:p>
          <a:p>
            <a:pPr algn="l">
              <a:buNone/>
            </a:pPr>
            <a:r>
              <a:rPr lang="en-IN" sz="900" b="1" i="0" dirty="0">
                <a:solidFill>
                  <a:srgbClr val="000000"/>
                </a:solidFill>
                <a:effectLst/>
              </a:rPr>
              <a:t># File: templates/msmtprc.j2</a:t>
            </a:r>
            <a:endParaRPr lang="en-IN" sz="900" b="0" i="0" dirty="0">
              <a:solidFill>
                <a:srgbClr val="000000"/>
              </a:solidFill>
              <a:effectLst/>
            </a:endParaRPr>
          </a:p>
          <a:p>
            <a:pPr algn="l">
              <a:buNone/>
            </a:pPr>
            <a:r>
              <a:rPr lang="en-IN" sz="900" b="0" i="0" dirty="0">
                <a:solidFill>
                  <a:srgbClr val="000000"/>
                </a:solidFill>
                <a:effectLst/>
              </a:rPr>
              <a:t>- name: </a:t>
            </a:r>
            <a:r>
              <a:rPr lang="en-IN" sz="900" b="0" i="0" dirty="0" err="1">
                <a:solidFill>
                  <a:srgbClr val="000000"/>
                </a:solidFill>
                <a:effectLst/>
              </a:rPr>
              <a:t>msmtp</a:t>
            </a:r>
            <a:r>
              <a:rPr lang="en-IN" sz="900" b="0" i="0" dirty="0">
                <a:solidFill>
                  <a:srgbClr val="000000"/>
                </a:solidFill>
                <a:effectLst/>
              </a:rPr>
              <a:t> Configuration Template</a:t>
            </a:r>
          </a:p>
          <a:p>
            <a:pPr algn="l">
              <a:buNone/>
            </a:pPr>
            <a:r>
              <a:rPr lang="en-IN" sz="900" b="0" i="0" dirty="0">
                <a:solidFill>
                  <a:srgbClr val="000000"/>
                </a:solidFill>
                <a:effectLst/>
              </a:rPr>
              <a:t>  template: |</a:t>
            </a:r>
          </a:p>
          <a:p>
            <a:pPr algn="l">
              <a:buNone/>
            </a:pPr>
            <a:r>
              <a:rPr lang="en-IN" sz="900" b="0" i="0" dirty="0">
                <a:solidFill>
                  <a:srgbClr val="000000"/>
                </a:solidFill>
                <a:effectLst/>
              </a:rPr>
              <a:t>    </a:t>
            </a:r>
            <a:r>
              <a:rPr lang="en-IN" sz="900" b="0" i="0" dirty="0">
                <a:solidFill>
                  <a:srgbClr val="FF3333"/>
                </a:solidFill>
                <a:effectLst/>
              </a:rPr>
              <a:t># Managed by Ansible - DO NOT EDIT MANUALLY</a:t>
            </a:r>
            <a:endParaRPr lang="en-IN" sz="900" b="0" i="0" dirty="0">
              <a:solidFill>
                <a:srgbClr val="000000"/>
              </a:solidFill>
              <a:effectLst/>
            </a:endParaRPr>
          </a:p>
          <a:p>
            <a:pPr algn="l">
              <a:buNone/>
            </a:pPr>
            <a:r>
              <a:rPr lang="en-IN" sz="900" b="0" i="0" dirty="0">
                <a:solidFill>
                  <a:srgbClr val="000000"/>
                </a:solidFill>
                <a:effectLst/>
              </a:rPr>
              <a:t>    defaults</a:t>
            </a:r>
          </a:p>
          <a:p>
            <a:pPr algn="l">
              <a:buNone/>
            </a:pPr>
            <a:r>
              <a:rPr lang="en-IN" sz="900" b="0" i="0" dirty="0">
                <a:solidFill>
                  <a:srgbClr val="000000"/>
                </a:solidFill>
                <a:effectLst/>
              </a:rPr>
              <a:t>    </a:t>
            </a:r>
            <a:r>
              <a:rPr lang="en-IN" sz="900" b="0" i="0" dirty="0" err="1">
                <a:solidFill>
                  <a:srgbClr val="000000"/>
                </a:solidFill>
                <a:effectLst/>
              </a:rPr>
              <a:t>tls</a:t>
            </a:r>
            <a:r>
              <a:rPr lang="en-IN" sz="900" b="0" i="0" dirty="0">
                <a:solidFill>
                  <a:srgbClr val="000000"/>
                </a:solidFill>
                <a:effectLst/>
              </a:rPr>
              <a:t> on</a:t>
            </a:r>
          </a:p>
          <a:p>
            <a:pPr algn="l">
              <a:buNone/>
            </a:pPr>
            <a:r>
              <a:rPr lang="en-IN" sz="900" b="0" i="0" dirty="0">
                <a:solidFill>
                  <a:srgbClr val="000000"/>
                </a:solidFill>
                <a:effectLst/>
              </a:rPr>
              <a:t>    </a:t>
            </a:r>
            <a:r>
              <a:rPr lang="en-IN" sz="900" b="0" i="0" dirty="0" err="1">
                <a:solidFill>
                  <a:srgbClr val="000000"/>
                </a:solidFill>
                <a:effectLst/>
              </a:rPr>
              <a:t>tls_trust_file</a:t>
            </a:r>
            <a:r>
              <a:rPr lang="en-IN" sz="900" b="0" i="0" dirty="0">
                <a:solidFill>
                  <a:srgbClr val="000000"/>
                </a:solidFill>
                <a:effectLst/>
              </a:rPr>
              <a:t> /etc/</a:t>
            </a:r>
            <a:r>
              <a:rPr lang="en-IN" sz="900" b="0" i="0" dirty="0" err="1">
                <a:solidFill>
                  <a:srgbClr val="000000"/>
                </a:solidFill>
                <a:effectLst/>
              </a:rPr>
              <a:t>ssl</a:t>
            </a:r>
            <a:r>
              <a:rPr lang="en-IN" sz="900" b="0" i="0" dirty="0">
                <a:solidFill>
                  <a:srgbClr val="000000"/>
                </a:solidFill>
                <a:effectLst/>
              </a:rPr>
              <a:t>/certs/ca-</a:t>
            </a:r>
            <a:r>
              <a:rPr lang="en-IN" sz="900" b="0" i="0" dirty="0" err="1">
                <a:solidFill>
                  <a:srgbClr val="000000"/>
                </a:solidFill>
                <a:effectLst/>
              </a:rPr>
              <a:t>certificates.crt</a:t>
            </a:r>
            <a:endParaRPr lang="en-IN" sz="900" b="0" i="0" dirty="0">
              <a:solidFill>
                <a:srgbClr val="000000"/>
              </a:solidFill>
              <a:effectLst/>
            </a:endParaRPr>
          </a:p>
          <a:p>
            <a:pPr algn="l">
              <a:buNone/>
            </a:pPr>
            <a:r>
              <a:rPr lang="en-IN" sz="900" b="0" i="0" dirty="0">
                <a:solidFill>
                  <a:srgbClr val="000000"/>
                </a:solidFill>
                <a:effectLst/>
              </a:rPr>
              <a:t>    account {{ </a:t>
            </a:r>
            <a:r>
              <a:rPr lang="en-IN" sz="900" b="0" i="0" dirty="0" err="1">
                <a:solidFill>
                  <a:srgbClr val="000000"/>
                </a:solidFill>
                <a:effectLst/>
              </a:rPr>
              <a:t>smtp_config.account</a:t>
            </a:r>
            <a:r>
              <a:rPr lang="en-IN" sz="900" b="0" i="0" dirty="0">
                <a:solidFill>
                  <a:srgbClr val="000000"/>
                </a:solidFill>
                <a:effectLst/>
              </a:rPr>
              <a:t> }}</a:t>
            </a:r>
          </a:p>
          <a:p>
            <a:pPr algn="l">
              <a:buNone/>
            </a:pPr>
            <a:r>
              <a:rPr lang="en-IN" sz="900" b="0" i="0" dirty="0">
                <a:solidFill>
                  <a:srgbClr val="000000"/>
                </a:solidFill>
                <a:effectLst/>
              </a:rPr>
              <a:t>    host {{ </a:t>
            </a:r>
            <a:r>
              <a:rPr lang="en-IN" sz="900" b="0" i="0" dirty="0" err="1">
                <a:solidFill>
                  <a:srgbClr val="000000"/>
                </a:solidFill>
                <a:effectLst/>
              </a:rPr>
              <a:t>smtp_config.host</a:t>
            </a:r>
            <a:r>
              <a:rPr lang="en-IN" sz="900" b="0" i="0" dirty="0">
                <a:solidFill>
                  <a:srgbClr val="000000"/>
                </a:solidFill>
                <a:effectLst/>
              </a:rPr>
              <a:t> }}</a:t>
            </a:r>
          </a:p>
          <a:p>
            <a:pPr algn="l">
              <a:buNone/>
            </a:pPr>
            <a:r>
              <a:rPr lang="en-IN" sz="900" b="0" i="0" dirty="0">
                <a:solidFill>
                  <a:srgbClr val="000000"/>
                </a:solidFill>
                <a:effectLst/>
              </a:rPr>
              <a:t>    port {{ </a:t>
            </a:r>
            <a:r>
              <a:rPr lang="en-IN" sz="900" b="0" i="0" dirty="0" err="1">
                <a:solidFill>
                  <a:srgbClr val="000000"/>
                </a:solidFill>
                <a:effectLst/>
              </a:rPr>
              <a:t>smtp_config.port</a:t>
            </a:r>
            <a:r>
              <a:rPr lang="en-IN" sz="900" b="0" i="0" dirty="0">
                <a:solidFill>
                  <a:srgbClr val="000000"/>
                </a:solidFill>
                <a:effectLst/>
              </a:rPr>
              <a:t> }}</a:t>
            </a:r>
          </a:p>
          <a:p>
            <a:pPr algn="l">
              <a:buNone/>
            </a:pPr>
            <a:r>
              <a:rPr lang="en-IN" sz="900" b="0" i="0" dirty="0">
                <a:solidFill>
                  <a:srgbClr val="000000"/>
                </a:solidFill>
                <a:effectLst/>
              </a:rPr>
              <a:t>    from {{ </a:t>
            </a:r>
            <a:r>
              <a:rPr lang="en-IN" sz="900" b="0" i="0" dirty="0" err="1">
                <a:solidFill>
                  <a:srgbClr val="000000"/>
                </a:solidFill>
                <a:effectLst/>
              </a:rPr>
              <a:t>smtp_config.from</a:t>
            </a:r>
            <a:r>
              <a:rPr lang="en-IN" sz="900" b="0" i="0" dirty="0">
                <a:solidFill>
                  <a:srgbClr val="000000"/>
                </a:solidFill>
                <a:effectLst/>
              </a:rPr>
              <a:t> }}</a:t>
            </a:r>
          </a:p>
          <a:p>
            <a:pPr algn="l">
              <a:buNone/>
            </a:pPr>
            <a:r>
              <a:rPr lang="en-IN" sz="900" b="0" i="0" dirty="0">
                <a:solidFill>
                  <a:srgbClr val="000000"/>
                </a:solidFill>
                <a:effectLst/>
              </a:rPr>
              <a:t>    auth {{ </a:t>
            </a:r>
            <a:r>
              <a:rPr lang="en-IN" sz="900" b="0" i="0" dirty="0" err="1">
                <a:solidFill>
                  <a:srgbClr val="000000"/>
                </a:solidFill>
                <a:effectLst/>
              </a:rPr>
              <a:t>smtp_config.auth</a:t>
            </a:r>
            <a:r>
              <a:rPr lang="en-IN" sz="900" b="0" i="0" dirty="0">
                <a:solidFill>
                  <a:srgbClr val="000000"/>
                </a:solidFill>
                <a:effectLst/>
              </a:rPr>
              <a:t> }}</a:t>
            </a:r>
          </a:p>
          <a:p>
            <a:pPr algn="l">
              <a:buNone/>
            </a:pPr>
            <a:r>
              <a:rPr lang="en-IN" sz="900" b="0" i="0" dirty="0">
                <a:solidFill>
                  <a:srgbClr val="000000"/>
                </a:solidFill>
                <a:effectLst/>
              </a:rPr>
              <a:t>    user {{ </a:t>
            </a:r>
            <a:r>
              <a:rPr lang="en-IN" sz="900" b="0" i="0" dirty="0" err="1">
                <a:solidFill>
                  <a:srgbClr val="000000"/>
                </a:solidFill>
                <a:effectLst/>
              </a:rPr>
              <a:t>smtp_config.user</a:t>
            </a:r>
            <a:r>
              <a:rPr lang="en-IN" sz="900" b="0" i="0" dirty="0">
                <a:solidFill>
                  <a:srgbClr val="000000"/>
                </a:solidFill>
                <a:effectLst/>
              </a:rPr>
              <a:t> }}</a:t>
            </a:r>
          </a:p>
          <a:p>
            <a:pPr algn="l"/>
            <a:r>
              <a:rPr lang="en-IN" sz="900" b="0" i="0" dirty="0">
                <a:solidFill>
                  <a:srgbClr val="000000"/>
                </a:solidFill>
                <a:effectLst/>
              </a:rPr>
              <a:t>    password {{ </a:t>
            </a:r>
            <a:r>
              <a:rPr lang="en-IN" sz="900" b="0" i="0" dirty="0" err="1">
                <a:solidFill>
                  <a:srgbClr val="000000"/>
                </a:solidFill>
                <a:effectLst/>
              </a:rPr>
              <a:t>smtp_config.password</a:t>
            </a:r>
            <a:r>
              <a:rPr lang="en-IN" sz="900" b="0" i="0" dirty="0">
                <a:solidFill>
                  <a:srgbClr val="000000"/>
                </a:solidFill>
                <a:effectLst/>
              </a:rPr>
              <a:t> }}</a:t>
            </a:r>
          </a:p>
        </p:txBody>
      </p:sp>
      <p:sp>
        <p:nvSpPr>
          <p:cNvPr id="15" name="Title 14">
            <a:extLst>
              <a:ext uri="{FF2B5EF4-FFF2-40B4-BE49-F238E27FC236}">
                <a16:creationId xmlns:a16="http://schemas.microsoft.com/office/drawing/2014/main" id="{FF93240A-E061-8C65-2618-9AA148A3B0A7}"/>
              </a:ext>
            </a:extLst>
          </p:cNvPr>
          <p:cNvSpPr>
            <a:spLocks noGrp="1"/>
          </p:cNvSpPr>
          <p:nvPr>
            <p:ph type="title"/>
          </p:nvPr>
        </p:nvSpPr>
        <p:spPr/>
        <p:txBody>
          <a:bodyPr/>
          <a:lstStyle/>
          <a:p>
            <a:r>
              <a:rPr lang="en-US" dirty="0"/>
              <a:t>Ansible – Playbooks – Example: Install &amp; Configure SMTP and SFTP</a:t>
            </a:r>
          </a:p>
        </p:txBody>
      </p:sp>
      <p:sp>
        <p:nvSpPr>
          <p:cNvPr id="2" name="TextBox 1">
            <a:extLst>
              <a:ext uri="{FF2B5EF4-FFF2-40B4-BE49-F238E27FC236}">
                <a16:creationId xmlns:a16="http://schemas.microsoft.com/office/drawing/2014/main" id="{0D2B960A-8212-927A-31E6-0E9F6794F09E}"/>
              </a:ext>
            </a:extLst>
          </p:cNvPr>
          <p:cNvSpPr txBox="1"/>
          <p:nvPr/>
        </p:nvSpPr>
        <p:spPr>
          <a:xfrm>
            <a:off x="768875" y="1210253"/>
            <a:ext cx="8067012" cy="369332"/>
          </a:xfrm>
          <a:prstGeom prst="rect">
            <a:avLst/>
          </a:prstGeom>
          <a:solidFill>
            <a:schemeClr val="accent3">
              <a:lumMod val="20000"/>
              <a:lumOff val="80000"/>
            </a:schemeClr>
          </a:solidFill>
        </p:spPr>
        <p:txBody>
          <a:bodyPr wrap="square" rtlCol="0">
            <a:spAutoFit/>
          </a:bodyPr>
          <a:lstStyle/>
          <a:p>
            <a:r>
              <a:rPr lang="en-US" b="1" dirty="0"/>
              <a:t>Install And Configure SMTP &amp; SFTP</a:t>
            </a:r>
          </a:p>
        </p:txBody>
      </p:sp>
      <p:sp>
        <p:nvSpPr>
          <p:cNvPr id="3" name="TextBox 2">
            <a:extLst>
              <a:ext uri="{FF2B5EF4-FFF2-40B4-BE49-F238E27FC236}">
                <a16:creationId xmlns:a16="http://schemas.microsoft.com/office/drawing/2014/main" id="{AACCD2F9-5076-0A4B-0E02-599572D64908}"/>
              </a:ext>
            </a:extLst>
          </p:cNvPr>
          <p:cNvSpPr txBox="1"/>
          <p:nvPr/>
        </p:nvSpPr>
        <p:spPr>
          <a:xfrm>
            <a:off x="8835887" y="1207932"/>
            <a:ext cx="3045256" cy="369332"/>
          </a:xfrm>
          <a:prstGeom prst="rect">
            <a:avLst/>
          </a:prstGeom>
          <a:solidFill>
            <a:schemeClr val="accent1">
              <a:lumMod val="20000"/>
              <a:lumOff val="80000"/>
            </a:schemeClr>
          </a:solidFill>
        </p:spPr>
        <p:txBody>
          <a:bodyPr wrap="square" rtlCol="0">
            <a:spAutoFit/>
          </a:bodyPr>
          <a:lstStyle/>
          <a:p>
            <a:r>
              <a:rPr lang="en-US" b="1" dirty="0"/>
              <a:t>Jinja Templet</a:t>
            </a:r>
          </a:p>
        </p:txBody>
      </p:sp>
    </p:spTree>
    <p:extLst>
      <p:ext uri="{BB962C8B-B14F-4D97-AF65-F5344CB8AC3E}">
        <p14:creationId xmlns:p14="http://schemas.microsoft.com/office/powerpoint/2010/main" val="169292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1487C2-0BAB-5E81-D29F-23E7AF19E63C}"/>
              </a:ext>
            </a:extLst>
          </p:cNvPr>
          <p:cNvSpPr>
            <a:spLocks noGrp="1"/>
          </p:cNvSpPr>
          <p:nvPr>
            <p:ph sz="quarter" idx="14"/>
          </p:nvPr>
        </p:nvSpPr>
        <p:spPr>
          <a:xfrm>
            <a:off x="768875" y="1589524"/>
            <a:ext cx="2478024" cy="5268476"/>
          </a:xfrm>
        </p:spPr>
        <p:txBody>
          <a:bodyPr/>
          <a:lstStyle/>
          <a:p>
            <a:pPr>
              <a:buNone/>
            </a:pPr>
            <a:r>
              <a:rPr lang="en-IN" sz="1200" b="1" u="sng" kern="0" dirty="0">
                <a:solidFill>
                  <a:srgbClr val="000000"/>
                </a:solidFill>
                <a:effectLst/>
                <a:ea typeface="Times New Roman" panose="02020603050405020304" pitchFamily="18" charset="0"/>
                <a:cs typeface="Times New Roman" panose="02020603050405020304" pitchFamily="18" charset="0"/>
              </a:rPr>
              <a:t>Directory Structure</a:t>
            </a:r>
            <a:endParaRPr lang="en-IN" sz="1200" b="1" u="sng" kern="100" dirty="0">
              <a:effectLst/>
              <a:ea typeface="Calibri" panose="020F0502020204030204" pitchFamily="34" charset="0"/>
              <a:cs typeface="Times New Roman" panose="02020603050405020304" pitchFamily="18" charset="0"/>
            </a:endParaRPr>
          </a:p>
          <a:p>
            <a:pPr>
              <a:buNone/>
            </a:pPr>
            <a:r>
              <a:rPr lang="en-IN" sz="1200" kern="0" dirty="0" err="1">
                <a:solidFill>
                  <a:srgbClr val="000000"/>
                </a:solidFill>
                <a:effectLst/>
                <a:ea typeface="Times New Roman" panose="02020603050405020304" pitchFamily="18" charset="0"/>
                <a:cs typeface="Times New Roman" panose="02020603050405020304" pitchFamily="18" charset="0"/>
              </a:rPr>
              <a:t>playbook.yml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templates/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Create Templet Files</a:t>
            </a:r>
          </a:p>
          <a:p>
            <a:pPr>
              <a:buNone/>
            </a:pPr>
            <a:r>
              <a:rPr lang="en-IN" sz="1200" kern="0" dirty="0" err="1">
                <a:solidFill>
                  <a:srgbClr val="000000"/>
                </a:solidFill>
                <a:effectLst/>
                <a:ea typeface="Times New Roman" panose="02020603050405020304" pitchFamily="18" charset="0"/>
                <a:cs typeface="Times New Roman" panose="02020603050405020304" pitchFamily="18" charset="0"/>
              </a:rPr>
              <a:t>mkdir</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templates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8000"/>
                </a:solidFill>
                <a:effectLst/>
                <a:ea typeface="Times New Roman" panose="02020603050405020304" pitchFamily="18" charset="0"/>
                <a:cs typeface="Times New Roman" panose="02020603050405020304" pitchFamily="18" charset="0"/>
              </a:rPr>
              <a:t># Paste SFTP template</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vi </a:t>
            </a:r>
            <a:r>
              <a:rPr lang="en-IN" sz="1200" kern="0" dirty="0">
                <a:solidFill>
                  <a:srgbClr val="A31515"/>
                </a:solidFill>
                <a:effectLst/>
                <a:ea typeface="Times New Roman" panose="02020603050405020304" pitchFamily="18" charset="0"/>
                <a:cs typeface="Times New Roman" panose="02020603050405020304" pitchFamily="18" charset="0"/>
              </a:rPr>
              <a:t>templates/sshd_config.j2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8000"/>
                </a:solidFill>
                <a:effectLst/>
                <a:ea typeface="Times New Roman" panose="02020603050405020304" pitchFamily="18" charset="0"/>
                <a:cs typeface="Times New Roman" panose="02020603050405020304" pitchFamily="18" charset="0"/>
              </a:rPr>
              <a:t># Paste SMTP template</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vi </a:t>
            </a:r>
            <a:r>
              <a:rPr lang="en-IN" sz="1200" kern="0" dirty="0">
                <a:solidFill>
                  <a:srgbClr val="A31515"/>
                </a:solidFill>
                <a:effectLst/>
                <a:ea typeface="Times New Roman" panose="02020603050405020304" pitchFamily="18" charset="0"/>
                <a:cs typeface="Times New Roman" panose="02020603050405020304" pitchFamily="18" charset="0"/>
              </a:rPr>
              <a:t>templates/msmtprc.j2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Store SMTP password in Ansible Vault</a:t>
            </a:r>
          </a:p>
          <a:p>
            <a:pPr>
              <a:buNone/>
            </a:pPr>
            <a:r>
              <a:rPr lang="en-IN" sz="1200" kern="0" dirty="0">
                <a:solidFill>
                  <a:srgbClr val="000000"/>
                </a:solidFill>
                <a:effectLst/>
                <a:ea typeface="Times New Roman" panose="02020603050405020304" pitchFamily="18" charset="0"/>
                <a:cs typeface="Times New Roman" panose="02020603050405020304" pitchFamily="18" charset="0"/>
              </a:rPr>
              <a:t>ansible-vault </a:t>
            </a:r>
            <a:r>
              <a:rPr lang="en-IN" sz="1200" kern="0" dirty="0" err="1">
                <a:solidFill>
                  <a:srgbClr val="A31515"/>
                </a:solidFill>
                <a:effectLst/>
                <a:ea typeface="Times New Roman" panose="02020603050405020304" pitchFamily="18" charset="0"/>
                <a:cs typeface="Times New Roman" panose="02020603050405020304" pitchFamily="18" charset="0"/>
              </a:rPr>
              <a:t>encrypt_string</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err="1">
                <a:solidFill>
                  <a:srgbClr val="A31515"/>
                </a:solidFill>
                <a:effectLst/>
                <a:ea typeface="Times New Roman" panose="02020603050405020304" pitchFamily="18" charset="0"/>
                <a:cs typeface="Times New Roman" panose="02020603050405020304" pitchFamily="18" charset="0"/>
              </a:rPr>
              <a:t>your_password</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--name</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err="1">
                <a:solidFill>
                  <a:srgbClr val="A31515"/>
                </a:solidFill>
                <a:effectLst/>
                <a:ea typeface="Times New Roman" panose="02020603050405020304" pitchFamily="18" charset="0"/>
                <a:cs typeface="Times New Roman" panose="02020603050405020304" pitchFamily="18" charset="0"/>
              </a:rPr>
              <a:t>vault_smtp_password</a:t>
            </a:r>
            <a:endParaRPr lang="en-IN" sz="1200" kern="0" dirty="0">
              <a:solidFill>
                <a:srgbClr val="A31515"/>
              </a:solidFill>
              <a:effectLst/>
              <a:ea typeface="Times New Roman" panose="02020603050405020304" pitchFamily="18" charset="0"/>
              <a:cs typeface="Times New Roman" panose="02020603050405020304" pitchFamily="18" charset="0"/>
            </a:endParaRPr>
          </a:p>
          <a:p>
            <a:pPr>
              <a:buNone/>
            </a:pP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Run Playbook</a:t>
            </a:r>
          </a:p>
          <a:p>
            <a:r>
              <a:rPr lang="en-IN" sz="1200" kern="0" dirty="0">
                <a:solidFill>
                  <a:srgbClr val="A31515"/>
                </a:solidFill>
                <a:effectLst/>
                <a:ea typeface="Times New Roman" panose="02020603050405020304" pitchFamily="18" charset="0"/>
                <a:cs typeface="Times New Roman" panose="02020603050405020304" pitchFamily="18" charset="0"/>
              </a:rPr>
              <a:t>ansible-playbook -</a:t>
            </a:r>
            <a:r>
              <a:rPr lang="en-IN" sz="1200" kern="0" dirty="0" err="1">
                <a:solidFill>
                  <a:srgbClr val="A31515"/>
                </a:solidFill>
                <a:effectLst/>
                <a:ea typeface="Times New Roman" panose="02020603050405020304" pitchFamily="18" charset="0"/>
                <a:cs typeface="Times New Roman" panose="02020603050405020304" pitchFamily="18" charset="0"/>
              </a:rPr>
              <a:t>i</a:t>
            </a:r>
            <a:r>
              <a:rPr lang="en-IN" sz="1200" kern="0" dirty="0">
                <a:solidFill>
                  <a:srgbClr val="A31515"/>
                </a:solidFill>
                <a:effectLst/>
                <a:ea typeface="Times New Roman" panose="02020603050405020304" pitchFamily="18" charset="0"/>
                <a:cs typeface="Times New Roman" panose="02020603050405020304" pitchFamily="18" charset="0"/>
              </a:rPr>
              <a:t> inventory </a:t>
            </a:r>
            <a:r>
              <a:rPr lang="en-IN" sz="1200" kern="0" dirty="0" err="1">
                <a:solidFill>
                  <a:srgbClr val="A31515"/>
                </a:solidFill>
                <a:effectLst/>
                <a:ea typeface="Times New Roman" panose="02020603050405020304" pitchFamily="18" charset="0"/>
                <a:cs typeface="Times New Roman" panose="02020603050405020304" pitchFamily="18" charset="0"/>
              </a:rPr>
              <a:t>playbook.yml</a:t>
            </a:r>
            <a:r>
              <a:rPr lang="en-IN" sz="1200" kern="0" dirty="0">
                <a:solidFill>
                  <a:srgbClr val="A31515"/>
                </a:solidFill>
                <a:effectLst/>
                <a:ea typeface="Times New Roman" panose="02020603050405020304" pitchFamily="18" charset="0"/>
                <a:cs typeface="Times New Roman" panose="02020603050405020304" pitchFamily="18" charset="0"/>
              </a:rPr>
              <a:t> --ask-vault-pass</a:t>
            </a:r>
            <a:endParaRPr lang="en-IN" sz="1200" kern="100" dirty="0">
              <a:effectLst/>
              <a:ea typeface="Calibri" panose="020F0502020204030204" pitchFamily="34" charset="0"/>
              <a:cs typeface="Times New Roman" panose="02020603050405020304" pitchFamily="18" charset="0"/>
            </a:endParaRPr>
          </a:p>
          <a:p>
            <a:endParaRPr lang="en-US" sz="1200" dirty="0"/>
          </a:p>
        </p:txBody>
      </p:sp>
      <p:sp>
        <p:nvSpPr>
          <p:cNvPr id="3" name="Content Placeholder 2">
            <a:extLst>
              <a:ext uri="{FF2B5EF4-FFF2-40B4-BE49-F238E27FC236}">
                <a16:creationId xmlns:a16="http://schemas.microsoft.com/office/drawing/2014/main" id="{8AEDAD8B-8914-FAE9-1C98-1BCB0432D81E}"/>
              </a:ext>
            </a:extLst>
          </p:cNvPr>
          <p:cNvSpPr>
            <a:spLocks noGrp="1"/>
          </p:cNvSpPr>
          <p:nvPr>
            <p:ph sz="quarter" idx="16"/>
          </p:nvPr>
        </p:nvSpPr>
        <p:spPr>
          <a:xfrm>
            <a:off x="3409318" y="1589524"/>
            <a:ext cx="2686681" cy="5268476"/>
          </a:xfrm>
        </p:spPr>
        <p:txBody>
          <a:bodyPr/>
          <a:lstStyle/>
          <a:p>
            <a:pPr>
              <a:buNone/>
            </a:pP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Remove services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hosts</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all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become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vars</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SFTP variables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sftp_user</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CE9178"/>
                </a:solidFill>
                <a:effectLst/>
                <a:ea typeface="Times New Roman" panose="02020603050405020304" pitchFamily="18" charset="0"/>
                <a:cs typeface="Menlo" panose="020B0609030804020204" pitchFamily="49" charset="0"/>
              </a:rPr>
              <a:t>sftp_user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sftp_chroot_dir</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/sftp/chroot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SMTP variables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smtp_package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CE9178"/>
                </a:solidFill>
                <a:effectLst/>
                <a:ea typeface="Times New Roman" panose="02020603050405020304" pitchFamily="18" charset="0"/>
                <a:cs typeface="Menlo" panose="020B0609030804020204" pitchFamily="49"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tasks</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NGINX Removal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Remove NGINX and dependencies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ansible.builtin.apt</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state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absent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autoremove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when</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"'nginx' in </a:t>
            </a:r>
            <a:r>
              <a:rPr lang="en-IN" sz="1200" kern="0" dirty="0" err="1">
                <a:solidFill>
                  <a:srgbClr val="CE9178"/>
                </a:solidFill>
                <a:effectLst/>
                <a:ea typeface="Times New Roman" panose="02020603050405020304" pitchFamily="18" charset="0"/>
                <a:cs typeface="Menlo" panose="020B0609030804020204" pitchFamily="49" charset="0"/>
              </a:rPr>
              <a:t>ansible_facts.packages</a:t>
            </a:r>
            <a:r>
              <a:rPr lang="en-IN" sz="1200" kern="0" dirty="0">
                <a:solidFill>
                  <a:srgbClr val="CE9178"/>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endParaRPr lang="en-US" sz="1200" dirty="0"/>
          </a:p>
        </p:txBody>
      </p:sp>
      <p:sp>
        <p:nvSpPr>
          <p:cNvPr id="4" name="Content Placeholder 3">
            <a:extLst>
              <a:ext uri="{FF2B5EF4-FFF2-40B4-BE49-F238E27FC236}">
                <a16:creationId xmlns:a16="http://schemas.microsoft.com/office/drawing/2014/main" id="{12DFD13E-533F-CF3C-57C3-F34C286A250C}"/>
              </a:ext>
            </a:extLst>
          </p:cNvPr>
          <p:cNvSpPr>
            <a:spLocks noGrp="1"/>
          </p:cNvSpPr>
          <p:nvPr>
            <p:ph sz="quarter" idx="15"/>
          </p:nvPr>
        </p:nvSpPr>
        <p:spPr>
          <a:xfrm>
            <a:off x="6107462" y="1589524"/>
            <a:ext cx="2767872" cy="5268476"/>
          </a:xfrm>
        </p:spPr>
        <p:txBody>
          <a:bodyPr/>
          <a:lstStyle/>
          <a:p>
            <a:pPr>
              <a:buNone/>
            </a:pPr>
            <a:r>
              <a:rPr lang="en-IN" sz="1100" kern="100" dirty="0">
                <a:ea typeface="Times New Roman" panose="02020603050405020304" pitchFamily="18" charset="0"/>
                <a:cs typeface="Times New Roman" panose="02020603050405020304" pitchFamily="18" charset="0"/>
              </a:rPr>
              <a:t>   </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Stop and disable NGINX service</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ansible.builtin.service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stopped</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enabled</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no</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NGINX configs</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/etc/nginx</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 not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6A9955"/>
                </a:solidFill>
                <a:effectLst/>
                <a:ea typeface="Times New Roman" panose="02020603050405020304" pitchFamily="18" charset="0"/>
                <a:cs typeface="Menlo" panose="020B0609030804020204" pitchFamily="49" charset="0"/>
              </a:rPr>
              <a:t># SMTP Removal</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a:t>
            </a:r>
            <a:r>
              <a:rPr lang="en-IN" sz="1100" kern="0" dirty="0" err="1">
                <a:solidFill>
                  <a:srgbClr val="CE9178"/>
                </a:solidFill>
                <a:effectLst/>
                <a:ea typeface="Times New Roman" panose="02020603050405020304" pitchFamily="18" charset="0"/>
                <a:cs typeface="Menlo" panose="020B0609030804020204" pitchFamily="49" charset="0"/>
              </a:rPr>
              <a:t>msmtp</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ansible.builtin.apt</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smtp_package</a:t>
            </a:r>
            <a:r>
              <a:rPr lang="en-IN" sz="1100" kern="0" dirty="0">
                <a:solidFill>
                  <a:srgbClr val="CE9178"/>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autoremove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yes</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t>
            </a:r>
            <a:r>
              <a:rPr lang="en-IN" sz="1100" kern="0" dirty="0" err="1">
                <a:solidFill>
                  <a:srgbClr val="CE9178"/>
                </a:solidFill>
                <a:effectLst/>
                <a:ea typeface="Times New Roman" panose="02020603050405020304" pitchFamily="18" charset="0"/>
                <a:cs typeface="Menlo" panose="020B0609030804020204" pitchFamily="49" charset="0"/>
              </a:rPr>
              <a:t>msmtp</a:t>
            </a:r>
            <a:r>
              <a:rPr lang="en-IN" sz="1100" kern="0" dirty="0">
                <a:solidFill>
                  <a:srgbClr val="CE9178"/>
                </a:solidFill>
                <a:effectLst/>
                <a:ea typeface="Times New Roman" panose="02020603050405020304" pitchFamily="18" charset="0"/>
                <a:cs typeface="Menlo" panose="020B0609030804020204" pitchFamily="49" charset="0"/>
              </a:rPr>
              <a:t>'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r>
              <a:rPr lang="en-IN" sz="1100" kern="0" dirty="0">
                <a:solidFill>
                  <a:srgbClr val="000000"/>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lgn="l">
              <a:buNone/>
            </a:pPr>
            <a:endParaRPr lang="en-US" sz="1100" dirty="0"/>
          </a:p>
        </p:txBody>
      </p:sp>
      <p:sp>
        <p:nvSpPr>
          <p:cNvPr id="5" name="Content Placeholder 4">
            <a:extLst>
              <a:ext uri="{FF2B5EF4-FFF2-40B4-BE49-F238E27FC236}">
                <a16:creationId xmlns:a16="http://schemas.microsoft.com/office/drawing/2014/main" id="{51AD89F1-B2F0-E051-3ECD-F0DA72407C86}"/>
              </a:ext>
            </a:extLst>
          </p:cNvPr>
          <p:cNvSpPr>
            <a:spLocks noGrp="1"/>
          </p:cNvSpPr>
          <p:nvPr>
            <p:ph sz="quarter" idx="17"/>
          </p:nvPr>
        </p:nvSpPr>
        <p:spPr>
          <a:xfrm>
            <a:off x="8875334" y="1589524"/>
            <a:ext cx="3091379" cy="5268476"/>
          </a:xfrm>
        </p:spPr>
        <p:txBody>
          <a:bodyPr/>
          <a:lstStyle/>
          <a:p>
            <a:pPr>
              <a:buNone/>
            </a:pPr>
            <a:r>
              <a:rPr lang="en-IN" sz="1100" kern="0" dirty="0">
                <a:solidFill>
                  <a:srgbClr val="6A9955"/>
                </a:solidFill>
                <a:effectLst/>
                <a:ea typeface="Times New Roman" panose="02020603050405020304" pitchFamily="18" charset="0"/>
                <a:cs typeface="Menlo" panose="020B0609030804020204" pitchFamily="49" charset="0"/>
              </a:rPr>
              <a:t># SFTP Configuration Reversal</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SFTP chroot directory</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sftp_chroot_dir</a:t>
            </a:r>
            <a:r>
              <a:rPr lang="en-IN" sz="1100" kern="0" dirty="0">
                <a:solidFill>
                  <a:srgbClr val="CE9178"/>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ansible_facts.filesystem_mounts</a:t>
            </a:r>
            <a:r>
              <a:rPr lang="en-IN" sz="1100" kern="0" dirty="0">
                <a:solidFill>
                  <a:srgbClr val="CE9178"/>
                </a:solidFill>
                <a:effectLst/>
                <a:ea typeface="Times New Roman" panose="02020603050405020304" pitchFamily="18" charset="0"/>
                <a:cs typeface="Menlo" panose="020B0609030804020204" pitchFamily="49" charset="0"/>
              </a:rPr>
              <a:t> | </a:t>
            </a:r>
            <a:r>
              <a:rPr lang="en-IN" sz="1100" kern="0" dirty="0" err="1">
                <a:solidFill>
                  <a:srgbClr val="CE9178"/>
                </a:solidFill>
                <a:effectLst/>
                <a:ea typeface="Times New Roman" panose="02020603050405020304" pitchFamily="18" charset="0"/>
                <a:cs typeface="Menlo" panose="020B0609030804020204" pitchFamily="49" charset="0"/>
              </a:rPr>
              <a:t>selectattr</a:t>
            </a:r>
            <a:r>
              <a:rPr lang="en-IN" sz="1100" kern="0" dirty="0">
                <a:solidFill>
                  <a:srgbClr val="CE9178"/>
                </a:solidFill>
                <a:effectLst/>
                <a:ea typeface="Times New Roman" panose="02020603050405020304" pitchFamily="18" charset="0"/>
                <a:cs typeface="Menlo" panose="020B0609030804020204" pitchFamily="49" charset="0"/>
              </a:rPr>
              <a:t>('mount', 'match', </a:t>
            </a:r>
            <a:r>
              <a:rPr lang="en-IN" sz="1100" kern="0" dirty="0" err="1">
                <a:solidFill>
                  <a:srgbClr val="CE9178"/>
                </a:solidFill>
                <a:effectLst/>
                <a:ea typeface="Times New Roman" panose="02020603050405020304" pitchFamily="18" charset="0"/>
                <a:cs typeface="Menlo" panose="020B0609030804020204" pitchFamily="49" charset="0"/>
              </a:rPr>
              <a:t>sftp_chroot_dir</a:t>
            </a:r>
            <a:r>
              <a:rPr lang="en-IN" sz="1100" kern="0" dirty="0">
                <a:solidFill>
                  <a:srgbClr val="CE9178"/>
                </a:solidFill>
                <a:effectLst/>
                <a:ea typeface="Times New Roman" panose="02020603050405020304" pitchFamily="18" charset="0"/>
                <a:cs typeface="Menlo" panose="020B0609030804020204" pitchFamily="49" charset="0"/>
              </a:rPr>
              <a:t>) | list | count == 0</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SMTP configuration</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a:t>
            </a:r>
            <a:r>
              <a:rPr lang="en-IN" sz="1100" kern="0" dirty="0" err="1">
                <a:solidFill>
                  <a:srgbClr val="CE9178"/>
                </a:solidFill>
                <a:effectLst/>
                <a:ea typeface="Times New Roman" panose="02020603050405020304" pitchFamily="18" charset="0"/>
                <a:cs typeface="Menlo" panose="020B0609030804020204" pitchFamily="49" charset="0"/>
              </a:rPr>
              <a:t>msmtprc</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Restore default SSH configuration</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/etc/ssh/</a:t>
            </a:r>
            <a:r>
              <a:rPr lang="en-IN" sz="1100" kern="0" dirty="0" err="1">
                <a:solidFill>
                  <a:srgbClr val="CE9178"/>
                </a:solidFill>
                <a:effectLst/>
                <a:ea typeface="Times New Roman" panose="02020603050405020304" pitchFamily="18" charset="0"/>
                <a:cs typeface="Menlo" panose="020B0609030804020204" pitchFamily="49" charset="0"/>
              </a:rPr>
              <a:t>sshd_config</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notify</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 SSH</a:t>
            </a:r>
          </a:p>
          <a:p>
            <a:pPr>
              <a:buNone/>
            </a:pP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handlers</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 SSH</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ansible.builtin.service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ssh</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restarted</a:t>
            </a:r>
            <a:endParaRPr lang="en-IN" sz="1100" kern="100" dirty="0">
              <a:effectLst/>
              <a:ea typeface="Calibri" panose="020F0502020204030204" pitchFamily="34" charset="0"/>
              <a:cs typeface="Times New Roman" panose="02020603050405020304" pitchFamily="18" charset="0"/>
            </a:endParaRPr>
          </a:p>
          <a:p>
            <a:endParaRPr lang="en-US" sz="1100" dirty="0"/>
          </a:p>
        </p:txBody>
      </p:sp>
      <p:sp>
        <p:nvSpPr>
          <p:cNvPr id="6" name="Title 5">
            <a:extLst>
              <a:ext uri="{FF2B5EF4-FFF2-40B4-BE49-F238E27FC236}">
                <a16:creationId xmlns:a16="http://schemas.microsoft.com/office/drawing/2014/main" id="{AF8A0DBA-E4BD-954C-4DA4-B8152F81DBAC}"/>
              </a:ext>
            </a:extLst>
          </p:cNvPr>
          <p:cNvSpPr>
            <a:spLocks noGrp="1"/>
          </p:cNvSpPr>
          <p:nvPr>
            <p:ph type="title"/>
          </p:nvPr>
        </p:nvSpPr>
        <p:spPr/>
        <p:txBody>
          <a:bodyPr/>
          <a:lstStyle/>
          <a:p>
            <a:r>
              <a:rPr lang="en-US" dirty="0"/>
              <a:t>Ansible – Playbooks – Run Playbook &amp;</a:t>
            </a:r>
            <a:br>
              <a:rPr lang="en-US" dirty="0"/>
            </a:br>
            <a:r>
              <a:rPr lang="en-US" dirty="0"/>
              <a:t>Example: Uninstall Nginx, SMTP &amp; SFTP</a:t>
            </a:r>
          </a:p>
        </p:txBody>
      </p:sp>
      <p:sp>
        <p:nvSpPr>
          <p:cNvPr id="7" name="TextBox 6">
            <a:extLst>
              <a:ext uri="{FF2B5EF4-FFF2-40B4-BE49-F238E27FC236}">
                <a16:creationId xmlns:a16="http://schemas.microsoft.com/office/drawing/2014/main" id="{723EBA15-F2FF-8FD5-BBAF-C6D9A64D8F45}"/>
              </a:ext>
            </a:extLst>
          </p:cNvPr>
          <p:cNvSpPr txBox="1"/>
          <p:nvPr/>
        </p:nvSpPr>
        <p:spPr>
          <a:xfrm>
            <a:off x="720620" y="1174792"/>
            <a:ext cx="2628144" cy="369332"/>
          </a:xfrm>
          <a:prstGeom prst="rect">
            <a:avLst/>
          </a:prstGeom>
          <a:solidFill>
            <a:schemeClr val="accent1">
              <a:lumMod val="20000"/>
              <a:lumOff val="80000"/>
            </a:schemeClr>
          </a:solidFill>
        </p:spPr>
        <p:txBody>
          <a:bodyPr wrap="square" rtlCol="0">
            <a:spAutoFit/>
          </a:bodyPr>
          <a:lstStyle/>
          <a:p>
            <a:r>
              <a:rPr lang="en-US" b="1" dirty="0"/>
              <a:t>Run Playbook</a:t>
            </a:r>
          </a:p>
        </p:txBody>
      </p:sp>
      <p:sp>
        <p:nvSpPr>
          <p:cNvPr id="9" name="TextBox 8">
            <a:extLst>
              <a:ext uri="{FF2B5EF4-FFF2-40B4-BE49-F238E27FC236}">
                <a16:creationId xmlns:a16="http://schemas.microsoft.com/office/drawing/2014/main" id="{20E78F44-2247-2A52-5DD9-7A3905F1DF97}"/>
              </a:ext>
            </a:extLst>
          </p:cNvPr>
          <p:cNvSpPr txBox="1"/>
          <p:nvPr/>
        </p:nvSpPr>
        <p:spPr>
          <a:xfrm>
            <a:off x="3409318" y="1174792"/>
            <a:ext cx="7817817" cy="369332"/>
          </a:xfrm>
          <a:prstGeom prst="rect">
            <a:avLst/>
          </a:prstGeom>
          <a:solidFill>
            <a:schemeClr val="accent3">
              <a:lumMod val="20000"/>
              <a:lumOff val="80000"/>
            </a:schemeClr>
          </a:solidFill>
        </p:spPr>
        <p:txBody>
          <a:bodyPr wrap="square" rtlCol="0">
            <a:spAutoFit/>
          </a:bodyPr>
          <a:lstStyle/>
          <a:p>
            <a:r>
              <a:rPr lang="en-US" b="1" dirty="0"/>
              <a:t>Uninstall Nginx, SMTP &amp; SFTP</a:t>
            </a:r>
          </a:p>
        </p:txBody>
      </p:sp>
    </p:spTree>
    <p:extLst>
      <p:ext uri="{BB962C8B-B14F-4D97-AF65-F5344CB8AC3E}">
        <p14:creationId xmlns:p14="http://schemas.microsoft.com/office/powerpoint/2010/main" val="3675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2D56305-9700-2144-7686-1DD4A32AA15D}"/>
              </a:ext>
            </a:extLst>
          </p:cNvPr>
          <p:cNvSpPr>
            <a:spLocks noGrp="1"/>
          </p:cNvSpPr>
          <p:nvPr>
            <p:ph sz="quarter" idx="13"/>
          </p:nvPr>
        </p:nvSpPr>
        <p:spPr>
          <a:xfrm>
            <a:off x="768875" y="1383956"/>
            <a:ext cx="10677525" cy="4325467"/>
          </a:xfrm>
        </p:spPr>
        <p:txBody>
          <a:bodyPr/>
          <a:lstStyle/>
          <a:p>
            <a:pPr marL="285750" indent="-285750">
              <a:lnSpc>
                <a:spcPct val="150000"/>
              </a:lnSpc>
              <a:buClr>
                <a:schemeClr val="accent5"/>
              </a:buClr>
              <a:buFont typeface="Arial" panose="020B0604020202020204" pitchFamily="34" charset="0"/>
              <a:buChar char="•"/>
            </a:pPr>
            <a:r>
              <a:rPr lang="en-US" sz="1600" b="1" dirty="0">
                <a:solidFill>
                  <a:schemeClr val="accent5"/>
                </a:solidFill>
              </a:rPr>
              <a:t>Ansible Role</a:t>
            </a:r>
            <a:r>
              <a:rPr lang="en-US" sz="1600" dirty="0"/>
              <a:t> is a </a:t>
            </a:r>
            <a:r>
              <a:rPr lang="en-US" sz="1600" b="1" dirty="0">
                <a:solidFill>
                  <a:schemeClr val="accent5"/>
                </a:solidFill>
              </a:rPr>
              <a:t>pre-organized folder structure</a:t>
            </a:r>
            <a:r>
              <a:rPr lang="en-US" sz="1600" dirty="0">
                <a:solidFill>
                  <a:schemeClr val="accent5"/>
                </a:solidFill>
              </a:rPr>
              <a:t> </a:t>
            </a:r>
            <a:r>
              <a:rPr lang="en-US" sz="1600" dirty="0"/>
              <a:t>to make your automation code clean, reusable, and modular.</a:t>
            </a:r>
          </a:p>
          <a:p>
            <a:pPr marL="285750" indent="-285750">
              <a:lnSpc>
                <a:spcPct val="150000"/>
              </a:lnSpc>
              <a:buClr>
                <a:schemeClr val="accent5"/>
              </a:buClr>
              <a:buFont typeface="Arial" panose="020B0604020202020204" pitchFamily="34" charset="0"/>
              <a:buChar char="•"/>
            </a:pPr>
            <a:r>
              <a:rPr lang="en-US" sz="1600" dirty="0"/>
              <a:t>Instead of writing everything inside one big playbook, </a:t>
            </a:r>
            <a:r>
              <a:rPr lang="en-US" sz="1600" b="1" dirty="0">
                <a:solidFill>
                  <a:schemeClr val="accent5"/>
                </a:solidFill>
              </a:rPr>
              <a:t>roles</a:t>
            </a:r>
            <a:r>
              <a:rPr lang="en-US" sz="1600" dirty="0"/>
              <a:t> break it into </a:t>
            </a:r>
            <a:r>
              <a:rPr lang="en-US" sz="1600" b="1" dirty="0">
                <a:solidFill>
                  <a:schemeClr val="accent5"/>
                </a:solidFill>
              </a:rPr>
              <a:t>small parts: tasks, variables, handlers, templates, files, </a:t>
            </a:r>
            <a:r>
              <a:rPr lang="en-US" sz="1600" dirty="0"/>
              <a:t>etc.</a:t>
            </a:r>
          </a:p>
          <a:p>
            <a:pPr marL="285750" indent="-285750">
              <a:lnSpc>
                <a:spcPct val="150000"/>
              </a:lnSpc>
              <a:buClr>
                <a:schemeClr val="accent5"/>
              </a:buClr>
              <a:buFont typeface="Arial" panose="020B0604020202020204" pitchFamily="34" charset="0"/>
              <a:buChar char="•"/>
            </a:pPr>
            <a:r>
              <a:rPr lang="en-US" sz="1600" dirty="0"/>
              <a:t>Easy to reuse roles in multiple projects</a:t>
            </a:r>
          </a:p>
          <a:p>
            <a:pPr marL="285750" indent="-285750">
              <a:lnSpc>
                <a:spcPct val="150000"/>
              </a:lnSpc>
              <a:buClr>
                <a:schemeClr val="accent5"/>
              </a:buClr>
              <a:buFont typeface="Arial" panose="020B0604020202020204" pitchFamily="34" charset="0"/>
              <a:buChar char="•"/>
            </a:pPr>
            <a:r>
              <a:rPr lang="en-US" sz="1600" dirty="0"/>
              <a:t>Ansible forces a standard folder layout inside a role. Because of this forced structure, your code is clean, consistent and understandable easily.</a:t>
            </a:r>
          </a:p>
          <a:p>
            <a:pPr>
              <a:lnSpc>
                <a:spcPct val="150000"/>
              </a:lnSpc>
              <a:buClr>
                <a:schemeClr val="accent5"/>
              </a:buClr>
            </a:pPr>
            <a:br>
              <a:rPr lang="en-US" sz="1600" dirty="0"/>
            </a:br>
            <a:endParaRPr lang="en-IN" sz="1600" dirty="0"/>
          </a:p>
        </p:txBody>
      </p:sp>
      <p:sp>
        <p:nvSpPr>
          <p:cNvPr id="7" name="Title 6">
            <a:extLst>
              <a:ext uri="{FF2B5EF4-FFF2-40B4-BE49-F238E27FC236}">
                <a16:creationId xmlns:a16="http://schemas.microsoft.com/office/drawing/2014/main" id="{BE045A03-E6C6-05C6-CA94-395753D1618E}"/>
              </a:ext>
            </a:extLst>
          </p:cNvPr>
          <p:cNvSpPr>
            <a:spLocks noGrp="1"/>
          </p:cNvSpPr>
          <p:nvPr>
            <p:ph type="title"/>
          </p:nvPr>
        </p:nvSpPr>
        <p:spPr/>
        <p:txBody>
          <a:bodyPr/>
          <a:lstStyle/>
          <a:p>
            <a:r>
              <a:rPr lang="en-IN" dirty="0"/>
              <a:t>What is Ansible ROLES?</a:t>
            </a:r>
          </a:p>
        </p:txBody>
      </p:sp>
    </p:spTree>
    <p:extLst>
      <p:ext uri="{BB962C8B-B14F-4D97-AF65-F5344CB8AC3E}">
        <p14:creationId xmlns:p14="http://schemas.microsoft.com/office/powerpoint/2010/main" val="328644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7A48A1-52CE-EE3F-5EBB-684D55EFD0FA}"/>
              </a:ext>
            </a:extLst>
          </p:cNvPr>
          <p:cNvGraphicFramePr>
            <a:graphicFrameLocks noGrp="1"/>
          </p:cNvGraphicFramePr>
          <p:nvPr>
            <p:ph sz="quarter" idx="13"/>
            <p:extLst>
              <p:ext uri="{D42A27DB-BD31-4B8C-83A1-F6EECF244321}">
                <p14:modId xmlns:p14="http://schemas.microsoft.com/office/powerpoint/2010/main" val="277063046"/>
              </p:ext>
            </p:extLst>
          </p:nvPr>
        </p:nvGraphicFramePr>
        <p:xfrm>
          <a:off x="771525" y="1472184"/>
          <a:ext cx="10677524" cy="4818891"/>
        </p:xfrm>
        <a:graphic>
          <a:graphicData uri="http://schemas.openxmlformats.org/drawingml/2006/table">
            <a:tbl>
              <a:tblPr firstRow="1" bandRow="1">
                <a:tableStyleId>{5C22544A-7EE6-4342-B048-85BDC9FD1C3A}</a:tableStyleId>
              </a:tblPr>
              <a:tblGrid>
                <a:gridCol w="5338762">
                  <a:extLst>
                    <a:ext uri="{9D8B030D-6E8A-4147-A177-3AD203B41FA5}">
                      <a16:colId xmlns:a16="http://schemas.microsoft.com/office/drawing/2014/main" val="2461322629"/>
                    </a:ext>
                  </a:extLst>
                </a:gridCol>
                <a:gridCol w="5338762">
                  <a:extLst>
                    <a:ext uri="{9D8B030D-6E8A-4147-A177-3AD203B41FA5}">
                      <a16:colId xmlns:a16="http://schemas.microsoft.com/office/drawing/2014/main" val="506575667"/>
                    </a:ext>
                  </a:extLst>
                </a:gridCol>
              </a:tblGrid>
              <a:tr h="688413">
                <a:tc>
                  <a:txBody>
                    <a:bodyPr/>
                    <a:lstStyle/>
                    <a:p>
                      <a:pPr algn="l" fontAlgn="ctr"/>
                      <a:r>
                        <a:rPr lang="en-IN" sz="1600" b="1" i="0" u="none" strike="noStrike" dirty="0">
                          <a:solidFill>
                            <a:srgbClr val="000000"/>
                          </a:solidFill>
                          <a:effectLst/>
                          <a:latin typeface="Calibri" panose="020F0502020204030204" pitchFamily="34" charset="0"/>
                        </a:rPr>
                        <a:t>Ansible Playbooks</a:t>
                      </a:r>
                    </a:p>
                  </a:txBody>
                  <a:tcPr marL="6350" marR="6350" marT="6350" marB="0" anchor="ctr">
                    <a:solidFill>
                      <a:schemeClr val="accent1">
                        <a:lumMod val="20000"/>
                        <a:lumOff val="80000"/>
                      </a:schemeClr>
                    </a:solidFill>
                  </a:tcPr>
                </a:tc>
                <a:tc>
                  <a:txBody>
                    <a:bodyPr/>
                    <a:lstStyle/>
                    <a:p>
                      <a:pPr algn="l" fontAlgn="ctr"/>
                      <a:r>
                        <a:rPr lang="en-IN" sz="1600" b="1" i="0" u="none" strike="noStrike" dirty="0">
                          <a:solidFill>
                            <a:srgbClr val="000000"/>
                          </a:solidFill>
                          <a:effectLst/>
                          <a:latin typeface="Calibri" panose="020F0502020204030204" pitchFamily="34" charset="0"/>
                        </a:rPr>
                        <a:t>Ansible Roles</a:t>
                      </a:r>
                    </a:p>
                  </a:txBody>
                  <a:tcPr marL="6350" marR="6350" marT="6350" marB="0" anchor="ctr">
                    <a:solidFill>
                      <a:schemeClr val="accent1">
                        <a:lumMod val="20000"/>
                        <a:lumOff val="80000"/>
                      </a:schemeClr>
                    </a:solidFill>
                  </a:tcPr>
                </a:tc>
                <a:extLst>
                  <a:ext uri="{0D108BD9-81ED-4DB2-BD59-A6C34878D82A}">
                    <a16:rowId xmlns:a16="http://schemas.microsoft.com/office/drawing/2014/main" val="3179321282"/>
                  </a:ext>
                </a:extLst>
              </a:tr>
              <a:tr h="688413">
                <a:tc>
                  <a:txBody>
                    <a:bodyPr/>
                    <a:lstStyle/>
                    <a:p>
                      <a:pPr algn="l" fontAlgn="ctr"/>
                      <a:r>
                        <a:rPr lang="en-US" sz="1600" b="0" i="0" u="none" strike="noStrike" dirty="0">
                          <a:solidFill>
                            <a:srgbClr val="000000"/>
                          </a:solidFill>
                          <a:effectLst/>
                          <a:latin typeface="Calibri" panose="020F0502020204030204" pitchFamily="34" charset="0"/>
                        </a:rPr>
                        <a:t>Playbooks are </a:t>
                      </a:r>
                      <a:r>
                        <a:rPr lang="en-US" sz="1600" b="1" i="0" u="none" strike="noStrike" dirty="0">
                          <a:solidFill>
                            <a:schemeClr val="accent5"/>
                          </a:solidFill>
                          <a:effectLst/>
                          <a:latin typeface="Calibri" panose="020F0502020204030204" pitchFamily="34" charset="0"/>
                        </a:rPr>
                        <a:t>flat files</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where you manually define tasks, variables, handlers, templates all together.</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Roles are a </a:t>
                      </a:r>
                      <a:r>
                        <a:rPr lang="en-US" sz="1600" b="1" i="0" u="none" strike="noStrike" dirty="0">
                          <a:solidFill>
                            <a:schemeClr val="accent5"/>
                          </a:solidFill>
                          <a:effectLst/>
                          <a:latin typeface="Calibri" panose="020F0502020204030204" pitchFamily="34" charset="0"/>
                        </a:rPr>
                        <a:t>structured way</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to organize tasks, variables, handlers, templates, files separately.</a:t>
                      </a:r>
                    </a:p>
                  </a:txBody>
                  <a:tcPr marL="6350" marR="6350" marT="6350" marB="0" anchor="ctr">
                    <a:solidFill>
                      <a:schemeClr val="bg1"/>
                    </a:solidFill>
                  </a:tcPr>
                </a:tc>
                <a:extLst>
                  <a:ext uri="{0D108BD9-81ED-4DB2-BD59-A6C34878D82A}">
                    <a16:rowId xmlns:a16="http://schemas.microsoft.com/office/drawing/2014/main" val="1474093268"/>
                  </a:ext>
                </a:extLst>
              </a:tr>
              <a:tr h="688413">
                <a:tc>
                  <a:txBody>
                    <a:bodyPr/>
                    <a:lstStyle/>
                    <a:p>
                      <a:pPr algn="l" fontAlgn="ctr"/>
                      <a:r>
                        <a:rPr lang="en-US" sz="1600" b="0" i="0" u="none" strike="noStrike" dirty="0">
                          <a:solidFill>
                            <a:srgbClr val="000000"/>
                          </a:solidFill>
                          <a:effectLst/>
                          <a:latin typeface="Calibri" panose="020F0502020204030204" pitchFamily="34" charset="0"/>
                        </a:rPr>
                        <a:t>When your project is small (few tasks), a simple playbook is enough.</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When your project grows (many tasks, configs), </a:t>
                      </a:r>
                      <a:r>
                        <a:rPr lang="en-US" sz="1600" b="1" i="0" u="none" strike="noStrike" dirty="0">
                          <a:solidFill>
                            <a:schemeClr val="accent5"/>
                          </a:solidFill>
                          <a:effectLst/>
                          <a:latin typeface="Calibri" panose="020F0502020204030204" pitchFamily="34" charset="0"/>
                        </a:rPr>
                        <a:t>roles make it manageable and modular</a:t>
                      </a:r>
                      <a:r>
                        <a:rPr lang="en-US" sz="1600" b="0" i="0" u="none" strike="noStrike" dirty="0">
                          <a:solidFill>
                            <a:schemeClr val="accent5"/>
                          </a:solidFill>
                          <a:effectLst/>
                          <a:latin typeface="Calibri" panose="020F0502020204030204" pitchFamily="34" charset="0"/>
                        </a:rPr>
                        <a:t>.</a:t>
                      </a:r>
                    </a:p>
                  </a:txBody>
                  <a:tcPr marL="6350" marR="6350" marT="6350" marB="0" anchor="ctr">
                    <a:solidFill>
                      <a:schemeClr val="bg1"/>
                    </a:solidFill>
                  </a:tcPr>
                </a:tc>
                <a:extLst>
                  <a:ext uri="{0D108BD9-81ED-4DB2-BD59-A6C34878D82A}">
                    <a16:rowId xmlns:a16="http://schemas.microsoft.com/office/drawing/2014/main" val="2937033683"/>
                  </a:ext>
                </a:extLst>
              </a:tr>
              <a:tr h="688413">
                <a:tc>
                  <a:txBody>
                    <a:bodyPr/>
                    <a:lstStyle/>
                    <a:p>
                      <a:pPr algn="l" fontAlgn="ctr"/>
                      <a:r>
                        <a:rPr lang="en-US" sz="1600" b="0" i="0" u="none" strike="noStrike" dirty="0">
                          <a:solidFill>
                            <a:srgbClr val="000000"/>
                          </a:solidFill>
                          <a:effectLst/>
                          <a:latin typeface="Calibri" panose="020F0502020204030204" pitchFamily="34" charset="0"/>
                        </a:rPr>
                        <a:t>Harder to </a:t>
                      </a:r>
                      <a:r>
                        <a:rPr lang="en-US" sz="1600" b="1" i="0" u="none" strike="noStrike" dirty="0">
                          <a:solidFill>
                            <a:schemeClr val="accent5"/>
                          </a:solidFill>
                          <a:effectLst/>
                          <a:latin typeface="Calibri" panose="020F0502020204030204" pitchFamily="34" charset="0"/>
                        </a:rPr>
                        <a:t>reuse</a:t>
                      </a:r>
                      <a:r>
                        <a:rPr lang="en-US" sz="1600" b="0" i="0" u="none" strike="noStrike" dirty="0">
                          <a:solidFill>
                            <a:srgbClr val="000000"/>
                          </a:solidFill>
                          <a:effectLst/>
                          <a:latin typeface="Calibri" panose="020F0502020204030204" pitchFamily="34" charset="0"/>
                        </a:rPr>
                        <a:t> the same logic in other projects.</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Easy to </a:t>
                      </a:r>
                      <a:r>
                        <a:rPr lang="en-US" sz="1600" b="1" i="0" u="none" strike="noStrike" dirty="0">
                          <a:solidFill>
                            <a:schemeClr val="accent5"/>
                          </a:solidFill>
                          <a:effectLst/>
                          <a:latin typeface="Calibri" panose="020F0502020204030204" pitchFamily="34" charset="0"/>
                        </a:rPr>
                        <a:t>reuse</a:t>
                      </a:r>
                      <a:r>
                        <a:rPr lang="en-US" sz="1600" b="0" i="0" u="none" strike="noStrike" dirty="0">
                          <a:solidFill>
                            <a:srgbClr val="000000"/>
                          </a:solidFill>
                          <a:effectLst/>
                          <a:latin typeface="Calibri" panose="020F0502020204030204" pitchFamily="34" charset="0"/>
                        </a:rPr>
                        <a:t> roles across multiple playbooks and projects.</a:t>
                      </a:r>
                    </a:p>
                  </a:txBody>
                  <a:tcPr marL="6350" marR="6350" marT="6350" marB="0" anchor="ctr">
                    <a:solidFill>
                      <a:schemeClr val="bg1"/>
                    </a:solidFill>
                  </a:tcPr>
                </a:tc>
                <a:extLst>
                  <a:ext uri="{0D108BD9-81ED-4DB2-BD59-A6C34878D82A}">
                    <a16:rowId xmlns:a16="http://schemas.microsoft.com/office/drawing/2014/main" val="7085769"/>
                  </a:ext>
                </a:extLst>
              </a:tr>
              <a:tr h="688413">
                <a:tc>
                  <a:txBody>
                    <a:bodyPr/>
                    <a:lstStyle/>
                    <a:p>
                      <a:pPr algn="l" fontAlgn="ctr"/>
                      <a:r>
                        <a:rPr lang="en-US" sz="1600" b="0" i="0" u="none" strike="noStrike" dirty="0">
                          <a:solidFill>
                            <a:srgbClr val="000000"/>
                          </a:solidFill>
                          <a:effectLst/>
                          <a:latin typeface="Calibri" panose="020F0502020204030204" pitchFamily="34" charset="0"/>
                        </a:rPr>
                        <a:t>As playbooks get bigger, it becomes </a:t>
                      </a:r>
                      <a:r>
                        <a:rPr lang="en-US" sz="1600" b="1" i="0" u="none" strike="noStrike" dirty="0">
                          <a:solidFill>
                            <a:schemeClr val="accent5"/>
                          </a:solidFill>
                          <a:effectLst/>
                          <a:latin typeface="Calibri" panose="020F0502020204030204" pitchFamily="34" charset="0"/>
                        </a:rPr>
                        <a:t>messy and hard to maintain</a:t>
                      </a:r>
                      <a:r>
                        <a:rPr lang="en-US" sz="1600" b="0" i="0" u="none" strike="noStrike" dirty="0">
                          <a:solidFill>
                            <a:schemeClr val="accent5"/>
                          </a:solidFill>
                          <a:effectLst/>
                          <a:latin typeface="Calibri" panose="020F0502020204030204" pitchFamily="34" charset="0"/>
                        </a:rPr>
                        <a:t>.</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Roles </a:t>
                      </a:r>
                      <a:r>
                        <a:rPr lang="en-US" sz="1600" b="1" i="0" u="none" strike="noStrike" dirty="0">
                          <a:solidFill>
                            <a:schemeClr val="accent5"/>
                          </a:solidFill>
                          <a:effectLst/>
                          <a:latin typeface="Calibri" panose="020F0502020204030204" pitchFamily="34" charset="0"/>
                        </a:rPr>
                        <a:t>enforce a clean folder structure</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automatically — easier to maintain, debug, and collaborate.</a:t>
                      </a:r>
                    </a:p>
                  </a:txBody>
                  <a:tcPr marL="6350" marR="6350" marT="6350" marB="0" anchor="ctr">
                    <a:solidFill>
                      <a:schemeClr val="bg1"/>
                    </a:solidFill>
                  </a:tcPr>
                </a:tc>
                <a:extLst>
                  <a:ext uri="{0D108BD9-81ED-4DB2-BD59-A6C34878D82A}">
                    <a16:rowId xmlns:a16="http://schemas.microsoft.com/office/drawing/2014/main" val="2330020025"/>
                  </a:ext>
                </a:extLst>
              </a:tr>
              <a:tr h="688413">
                <a:tc>
                  <a:txBody>
                    <a:bodyPr/>
                    <a:lstStyle/>
                    <a:p>
                      <a:pPr algn="l" fontAlgn="ctr"/>
                      <a:r>
                        <a:rPr lang="en-US" sz="1600" b="1" i="0" u="none" strike="noStrike" dirty="0">
                          <a:solidFill>
                            <a:schemeClr val="accent5"/>
                          </a:solidFill>
                          <a:effectLst/>
                          <a:latin typeface="Calibri" panose="020F0502020204030204" pitchFamily="34" charset="0"/>
                        </a:rPr>
                        <a:t>No strict organization</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 you can mix anything anywhere.</a:t>
                      </a:r>
                      <a:endParaRPr lang="en-US" sz="1600" b="1" i="0" u="none" strike="noStrike" dirty="0">
                        <a:solidFill>
                          <a:srgbClr val="000000"/>
                        </a:solidFill>
                        <a:effectLst/>
                        <a:latin typeface="Calibri" panose="020F0502020204030204" pitchFamily="34" charset="0"/>
                      </a:endParaRPr>
                    </a:p>
                  </a:txBody>
                  <a:tcPr marL="6350" marR="6350" marT="6350" marB="0" anchor="ctr">
                    <a:solidFill>
                      <a:schemeClr val="bg1"/>
                    </a:solidFill>
                  </a:tcPr>
                </a:tc>
                <a:tc>
                  <a:txBody>
                    <a:bodyPr/>
                    <a:lstStyle/>
                    <a:p>
                      <a:pPr algn="l" fontAlgn="ctr"/>
                      <a:r>
                        <a:rPr lang="en-US" sz="1600" b="1" i="0" u="none" strike="noStrike" dirty="0">
                          <a:solidFill>
                            <a:schemeClr val="accent5"/>
                          </a:solidFill>
                          <a:effectLst/>
                          <a:latin typeface="Calibri" panose="020F0502020204030204" pitchFamily="34" charset="0"/>
                        </a:rPr>
                        <a:t>Standardized layout</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 tasks, vars, templates are organized separately, making it professional.</a:t>
                      </a:r>
                      <a:endParaRPr lang="en-US" sz="1600" b="1" i="0" u="none" strike="noStrike" dirty="0">
                        <a:solidFill>
                          <a:srgbClr val="000000"/>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3614614159"/>
                  </a:ext>
                </a:extLst>
              </a:tr>
              <a:tr h="688413">
                <a:tc>
                  <a:txBody>
                    <a:bodyPr/>
                    <a:lstStyle/>
                    <a:p>
                      <a:pPr algn="l" fontAlgn="ctr"/>
                      <a:r>
                        <a:rPr lang="en-US" sz="1600" b="0" i="0" u="none" strike="noStrike" dirty="0">
                          <a:solidFill>
                            <a:srgbClr val="000000"/>
                          </a:solidFill>
                          <a:effectLst/>
                          <a:latin typeface="Calibri" panose="020F0502020204030204" pitchFamily="34" charset="0"/>
                        </a:rPr>
                        <a:t>Mostly for </a:t>
                      </a:r>
                      <a:r>
                        <a:rPr lang="en-US" sz="1600" b="1" i="0" u="none" strike="noStrike" dirty="0">
                          <a:solidFill>
                            <a:schemeClr val="accent5"/>
                          </a:solidFill>
                          <a:effectLst/>
                          <a:latin typeface="Calibri" panose="020F0502020204030204" pitchFamily="34" charset="0"/>
                        </a:rPr>
                        <a:t>small-scale or quick jobs</a:t>
                      </a:r>
                      <a:r>
                        <a:rPr lang="en-US" sz="1600" b="0" i="0" u="none" strike="noStrike" dirty="0">
                          <a:solidFill>
                            <a:srgbClr val="000000"/>
                          </a:solidFill>
                          <a:effectLst/>
                          <a:latin typeface="Calibri" panose="020F0502020204030204" pitchFamily="34" charset="0"/>
                        </a:rPr>
                        <a:t>.</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Best for </a:t>
                      </a:r>
                      <a:r>
                        <a:rPr lang="en-US" sz="1600" b="1" i="0" u="none" strike="noStrike" dirty="0">
                          <a:solidFill>
                            <a:schemeClr val="accent5"/>
                          </a:solidFill>
                          <a:effectLst/>
                          <a:latin typeface="Calibri" panose="020F0502020204030204" pitchFamily="34" charset="0"/>
                        </a:rPr>
                        <a:t>medium to large-scale projects</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or when you want to follow </a:t>
                      </a:r>
                      <a:r>
                        <a:rPr lang="en-US" sz="1600" b="1" i="0" u="none" strike="noStrike" dirty="0">
                          <a:solidFill>
                            <a:schemeClr val="accent5"/>
                          </a:solidFill>
                          <a:effectLst/>
                          <a:latin typeface="Calibri" panose="020F0502020204030204" pitchFamily="34" charset="0"/>
                        </a:rPr>
                        <a:t>best practices</a:t>
                      </a:r>
                      <a:r>
                        <a:rPr lang="en-US" sz="1600" b="0" i="0" u="none" strike="noStrike" dirty="0">
                          <a:solidFill>
                            <a:srgbClr val="000000"/>
                          </a:solidFill>
                          <a:effectLst/>
                          <a:latin typeface="Calibri" panose="020F0502020204030204" pitchFamily="34" charset="0"/>
                        </a:rPr>
                        <a:t>.</a:t>
                      </a:r>
                    </a:p>
                  </a:txBody>
                  <a:tcPr marL="6350" marR="6350" marT="6350" marB="0" anchor="ctr">
                    <a:solidFill>
                      <a:schemeClr val="bg1"/>
                    </a:solidFill>
                  </a:tcPr>
                </a:tc>
                <a:extLst>
                  <a:ext uri="{0D108BD9-81ED-4DB2-BD59-A6C34878D82A}">
                    <a16:rowId xmlns:a16="http://schemas.microsoft.com/office/drawing/2014/main" val="367101116"/>
                  </a:ext>
                </a:extLst>
              </a:tr>
            </a:tbl>
          </a:graphicData>
        </a:graphic>
      </p:graphicFrame>
      <p:sp>
        <p:nvSpPr>
          <p:cNvPr id="3" name="Title 2">
            <a:extLst>
              <a:ext uri="{FF2B5EF4-FFF2-40B4-BE49-F238E27FC236}">
                <a16:creationId xmlns:a16="http://schemas.microsoft.com/office/drawing/2014/main" id="{4CF36855-B62E-8AC2-44DC-81B71E9CEE3F}"/>
              </a:ext>
            </a:extLst>
          </p:cNvPr>
          <p:cNvSpPr>
            <a:spLocks noGrp="1"/>
          </p:cNvSpPr>
          <p:nvPr>
            <p:ph type="title"/>
          </p:nvPr>
        </p:nvSpPr>
        <p:spPr/>
        <p:txBody>
          <a:bodyPr/>
          <a:lstStyle/>
          <a:p>
            <a:r>
              <a:rPr lang="en-US" dirty="0"/>
              <a:t>Ansible Playbook vs Ansible Roles</a:t>
            </a:r>
            <a:endParaRPr lang="en-IN" dirty="0"/>
          </a:p>
        </p:txBody>
      </p:sp>
    </p:spTree>
    <p:extLst>
      <p:ext uri="{BB962C8B-B14F-4D97-AF65-F5344CB8AC3E}">
        <p14:creationId xmlns:p14="http://schemas.microsoft.com/office/powerpoint/2010/main" val="33397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057C9-48D6-2C26-D51C-D8B7F3629F99}"/>
              </a:ext>
            </a:extLst>
          </p:cNvPr>
          <p:cNvSpPr>
            <a:spLocks noGrp="1"/>
          </p:cNvSpPr>
          <p:nvPr>
            <p:ph sz="quarter" idx="13"/>
          </p:nvPr>
        </p:nvSpPr>
        <p:spPr>
          <a:xfrm>
            <a:off x="753999" y="953942"/>
            <a:ext cx="10677525" cy="5492578"/>
          </a:xfrm>
        </p:spPr>
        <p:txBody>
          <a:bodyPr/>
          <a:lstStyle/>
          <a:p>
            <a:pPr marL="285750" indent="-285750">
              <a:lnSpc>
                <a:spcPct val="100000"/>
              </a:lnSpc>
              <a:buClr>
                <a:schemeClr val="accent5"/>
              </a:buClr>
              <a:buFont typeface="Arial" panose="020B0604020202020204" pitchFamily="34" charset="0"/>
              <a:buChar char="•"/>
            </a:pPr>
            <a:r>
              <a:rPr lang="en-US" sz="1600" dirty="0"/>
              <a:t>An Ansible role is defined by a standardized structure of subdirectories and files. The top-level directory defines the name of the role itself. Files are organized into subdirectories that are named according to each file's purpose in the role, such as tasks and handlers.</a:t>
            </a:r>
          </a:p>
          <a:p>
            <a:pPr marL="285750" indent="-285750">
              <a:lnSpc>
                <a:spcPct val="100000"/>
              </a:lnSpc>
              <a:buClr>
                <a:schemeClr val="accent5"/>
              </a:buClr>
              <a:buFont typeface="Arial" panose="020B0604020202020204" pitchFamily="34" charset="0"/>
              <a:buChar char="•"/>
            </a:pPr>
            <a:r>
              <a:rPr lang="en-US" sz="1600" dirty="0">
                <a:solidFill>
                  <a:srgbClr val="D39F5D"/>
                </a:solidFill>
              </a:rPr>
              <a:t>ansible-galaxy init user.example   &lt;this command basically creates the folder structure for the role&gt;</a:t>
            </a:r>
          </a:p>
          <a:p>
            <a:pPr marL="285750" indent="-285750">
              <a:lnSpc>
                <a:spcPct val="100000"/>
              </a:lnSpc>
              <a:buClr>
                <a:schemeClr val="accent5"/>
              </a:buClr>
              <a:buFont typeface="Arial" panose="020B0604020202020204" pitchFamily="34" charset="0"/>
              <a:buChar char="•"/>
            </a:pPr>
            <a:r>
              <a:rPr lang="en-IN" sz="1400" dirty="0"/>
              <a:t>[</a:t>
            </a:r>
            <a:r>
              <a:rPr lang="en-IN" sz="1400" dirty="0" err="1"/>
              <a:t>user@host</a:t>
            </a:r>
            <a:r>
              <a:rPr lang="en-IN" sz="1400" dirty="0"/>
              <a:t> roles]$ </a:t>
            </a:r>
            <a:r>
              <a:rPr lang="en-IN" sz="1400" dirty="0">
                <a:solidFill>
                  <a:srgbClr val="FF0000"/>
                </a:solidFill>
              </a:rPr>
              <a:t>tree user.example		</a:t>
            </a:r>
            <a:br>
              <a:rPr lang="en-IN" sz="1400" dirty="0">
                <a:solidFill>
                  <a:srgbClr val="FF0000"/>
                </a:solidFill>
              </a:rPr>
            </a:br>
            <a:endParaRPr lang="en-IN" sz="1400" dirty="0">
              <a:solidFill>
                <a:srgbClr val="FF0000"/>
              </a:solidFill>
            </a:endParaRPr>
          </a:p>
          <a:p>
            <a:pPr marL="914400" lvl="5" indent="0">
              <a:lnSpc>
                <a:spcPct val="100000"/>
              </a:lnSpc>
              <a:buNone/>
            </a:pPr>
            <a:r>
              <a:rPr lang="en-IN" sz="1600" b="1" dirty="0">
                <a:solidFill>
                  <a:schemeClr val="accent5"/>
                </a:solidFill>
                <a:latin typeface="Oracle Sans Tab Semi Bold" panose="020B0603020204020204" pitchFamily="34" charset="0"/>
                <a:cs typeface="Oracle Sans Tab Semi Bold" panose="020B0603020204020204" pitchFamily="34" charset="0"/>
              </a:rPr>
              <a:t>user.example/           </a:t>
            </a:r>
            <a:r>
              <a:rPr lang="en-IN" sz="1600" dirty="0"/>
              <a:t>&lt;user.example is a role, and it can be any name based on play&gt;</a:t>
            </a:r>
            <a:br>
              <a:rPr lang="en-IN" sz="1600" dirty="0"/>
            </a:br>
            <a:r>
              <a:rPr lang="en-IN" sz="1600" dirty="0"/>
              <a:t>   ├── </a:t>
            </a:r>
            <a:r>
              <a:rPr lang="en-IN" sz="1600" dirty="0">
                <a:solidFill>
                  <a:srgbClr val="0070C0"/>
                </a:solidFill>
              </a:rPr>
              <a:t>defaults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files</a:t>
            </a:r>
          </a:p>
          <a:p>
            <a:pPr marL="1097280" lvl="6" indent="0">
              <a:lnSpc>
                <a:spcPct val="100000"/>
              </a:lnSpc>
              <a:buNone/>
            </a:pPr>
            <a:r>
              <a:rPr lang="en-IN" sz="1600" dirty="0"/>
              <a:t>├── </a:t>
            </a:r>
            <a:r>
              <a:rPr lang="en-IN" sz="1600" dirty="0">
                <a:solidFill>
                  <a:srgbClr val="0070C0"/>
                </a:solidFill>
              </a:rPr>
              <a:t>handlers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meta</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README.md</a:t>
            </a:r>
          </a:p>
          <a:p>
            <a:pPr marL="1097280" lvl="6" indent="0">
              <a:lnSpc>
                <a:spcPct val="100000"/>
              </a:lnSpc>
              <a:buNone/>
            </a:pPr>
            <a:r>
              <a:rPr lang="en-IN" sz="1600" dirty="0"/>
              <a:t>├── </a:t>
            </a:r>
            <a:r>
              <a:rPr lang="en-IN" sz="1600" dirty="0">
                <a:solidFill>
                  <a:srgbClr val="0070C0"/>
                </a:solidFill>
              </a:rPr>
              <a:t>tasks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templates</a:t>
            </a:r>
          </a:p>
          <a:p>
            <a:pPr marL="1097280" lvl="6" indent="0">
              <a:lnSpc>
                <a:spcPct val="100000"/>
              </a:lnSpc>
              <a:buNone/>
            </a:pPr>
            <a:r>
              <a:rPr lang="en-IN" sz="1600" dirty="0"/>
              <a:t>└── </a:t>
            </a:r>
            <a:r>
              <a:rPr lang="en-IN" sz="1600" dirty="0">
                <a:solidFill>
                  <a:srgbClr val="0070C0"/>
                </a:solidFill>
              </a:rPr>
              <a:t>vars</a:t>
            </a:r>
          </a:p>
          <a:p>
            <a:pPr marL="1097280" lvl="6" indent="0">
              <a:lnSpc>
                <a:spcPct val="100000"/>
              </a:lnSpc>
              <a:buNone/>
            </a:pPr>
            <a:r>
              <a:rPr lang="en-IN" sz="1600" dirty="0"/>
              <a:t>	└── </a:t>
            </a:r>
            <a:r>
              <a:rPr lang="en-IN" sz="1600" dirty="0" err="1"/>
              <a:t>main.yml</a:t>
            </a:r>
            <a:endParaRPr lang="en-IN" sz="1600" dirty="0"/>
          </a:p>
        </p:txBody>
      </p:sp>
      <p:sp>
        <p:nvSpPr>
          <p:cNvPr id="3" name="Title 2">
            <a:extLst>
              <a:ext uri="{FF2B5EF4-FFF2-40B4-BE49-F238E27FC236}">
                <a16:creationId xmlns:a16="http://schemas.microsoft.com/office/drawing/2014/main" id="{4385CC48-2C14-FA43-27FF-3A15F916139A}"/>
              </a:ext>
            </a:extLst>
          </p:cNvPr>
          <p:cNvSpPr>
            <a:spLocks noGrp="1"/>
          </p:cNvSpPr>
          <p:nvPr>
            <p:ph type="title"/>
          </p:nvPr>
        </p:nvSpPr>
        <p:spPr>
          <a:xfrm>
            <a:off x="760476" y="247135"/>
            <a:ext cx="10671048" cy="560997"/>
          </a:xfrm>
        </p:spPr>
        <p:txBody>
          <a:bodyPr/>
          <a:lstStyle/>
          <a:p>
            <a:r>
              <a:rPr lang="en-US" dirty="0"/>
              <a:t>Ansible Role Structure</a:t>
            </a:r>
            <a:endParaRPr lang="en-IN" dirty="0"/>
          </a:p>
        </p:txBody>
      </p:sp>
    </p:spTree>
    <p:extLst>
      <p:ext uri="{BB962C8B-B14F-4D97-AF65-F5344CB8AC3E}">
        <p14:creationId xmlns:p14="http://schemas.microsoft.com/office/powerpoint/2010/main" val="17625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F2151-E678-D29D-D1D8-E4DF7BDC3BCA}"/>
              </a:ext>
            </a:extLst>
          </p:cNvPr>
          <p:cNvSpPr>
            <a:spLocks noGrp="1"/>
          </p:cNvSpPr>
          <p:nvPr>
            <p:ph type="body" sz="quarter" idx="43"/>
          </p:nvPr>
        </p:nvSpPr>
        <p:spPr>
          <a:xfrm>
            <a:off x="752475" y="1380683"/>
            <a:ext cx="10687050" cy="4947449"/>
          </a:xfrm>
        </p:spPr>
        <p:txBody>
          <a:bodyPr/>
          <a:lstStyle/>
          <a:p>
            <a:pPr>
              <a:lnSpc>
                <a:spcPct val="150000"/>
              </a:lnSpc>
              <a:buFont typeface="Arial" panose="020B0604020202020204" pitchFamily="34" charset="0"/>
              <a:buChar char="•"/>
            </a:pPr>
            <a:r>
              <a:rPr lang="en-US" sz="1600" b="1" dirty="0">
                <a:solidFill>
                  <a:schemeClr val="accent5"/>
                </a:solidFill>
              </a:rPr>
              <a:t>Steep Learning Curve: </a:t>
            </a:r>
            <a:r>
              <a:rPr lang="en-US" sz="1600" dirty="0"/>
              <a:t>All three tools require significant expertise—Puppet and Chef need knowledge of their DSLs (Puppet DSL, Ruby for Chef), while SaltStack’s architecture can be complex for beginners.</a:t>
            </a:r>
          </a:p>
          <a:p>
            <a:pPr>
              <a:lnSpc>
                <a:spcPct val="150000"/>
              </a:lnSpc>
              <a:buFont typeface="Arial" panose="020B0604020202020204" pitchFamily="34" charset="0"/>
              <a:buChar char="•"/>
            </a:pPr>
            <a:r>
              <a:rPr lang="en-US" sz="1600" b="1" dirty="0">
                <a:solidFill>
                  <a:schemeClr val="accent5"/>
                </a:solidFill>
              </a:rPr>
              <a:t>Complex Setup and Maintenance:</a:t>
            </a:r>
            <a:r>
              <a:rPr lang="en-US" sz="1600" b="1" dirty="0"/>
              <a:t> </a:t>
            </a:r>
            <a:r>
              <a:rPr lang="en-US" sz="1600" dirty="0"/>
              <a:t>Puppet and Chef involve intricate installation and ongoing management, including managing agents and master servers. SaltStack’s architecture and frequent updates can add to maintenance challenges.</a:t>
            </a:r>
          </a:p>
          <a:p>
            <a:pPr>
              <a:lnSpc>
                <a:spcPct val="150000"/>
              </a:lnSpc>
              <a:buFont typeface="Arial" panose="020B0604020202020204" pitchFamily="34" charset="0"/>
              <a:buChar char="•"/>
            </a:pPr>
            <a:r>
              <a:rPr lang="en-US" sz="1600" b="1" dirty="0">
                <a:solidFill>
                  <a:schemeClr val="accent5"/>
                </a:solidFill>
              </a:rPr>
              <a:t>Performance and Scalability Issues:</a:t>
            </a:r>
            <a:r>
              <a:rPr lang="en-US" sz="1600" b="1" dirty="0"/>
              <a:t> </a:t>
            </a:r>
            <a:r>
              <a:rPr lang="en-US" sz="1600" dirty="0"/>
              <a:t>Puppet’s agent-based model can consume significant resources and slow down with scale. Chef’s pull-based scheduling may delay configuration changes. SaltStack may face instability due to rapid updates.</a:t>
            </a:r>
          </a:p>
          <a:p>
            <a:pPr>
              <a:lnSpc>
                <a:spcPct val="150000"/>
              </a:lnSpc>
              <a:buFont typeface="Arial" panose="020B0604020202020204" pitchFamily="34" charset="0"/>
              <a:buChar char="•"/>
            </a:pPr>
            <a:r>
              <a:rPr lang="en-US" sz="1600" b="1" dirty="0">
                <a:solidFill>
                  <a:schemeClr val="accent5"/>
                </a:solidFill>
              </a:rPr>
              <a:t>Agent Dependency and Architecture Limitations:</a:t>
            </a:r>
            <a:r>
              <a:rPr lang="en-US" sz="1600" b="1" dirty="0"/>
              <a:t> </a:t>
            </a:r>
            <a:r>
              <a:rPr lang="en-US" sz="1600" dirty="0"/>
              <a:t>Puppet and Chef rely on agents installed on managed nodes, increasing overhead and potential points of failure. Puppet’s master server can be a single point of failure.</a:t>
            </a:r>
          </a:p>
          <a:p>
            <a:pPr>
              <a:lnSpc>
                <a:spcPct val="150000"/>
              </a:lnSpc>
              <a:buFont typeface="Arial" panose="020B0604020202020204" pitchFamily="34" charset="0"/>
              <a:buChar char="•"/>
            </a:pPr>
            <a:r>
              <a:rPr lang="en-US" sz="1600" b="1" dirty="0">
                <a:solidFill>
                  <a:schemeClr val="accent5"/>
                </a:solidFill>
              </a:rPr>
              <a:t>Delayed Configuration Enforcement:</a:t>
            </a:r>
            <a:r>
              <a:rPr lang="en-US" sz="1600" b="1" dirty="0"/>
              <a:t> </a:t>
            </a:r>
            <a:r>
              <a:rPr lang="en-US" sz="1600" dirty="0"/>
              <a:t>Puppet and Chef operate on pull-based models, meaning changes are applied periodically rather than instantly, which can delay critical updates.</a:t>
            </a:r>
          </a:p>
          <a:p>
            <a:pPr>
              <a:lnSpc>
                <a:spcPct val="150000"/>
              </a:lnSpc>
              <a:buFont typeface="Arial" panose="020B0604020202020204" pitchFamily="34" charset="0"/>
              <a:buChar char="•"/>
            </a:pPr>
            <a:endParaRPr lang="en-US" sz="1600" dirty="0"/>
          </a:p>
        </p:txBody>
      </p:sp>
      <p:sp>
        <p:nvSpPr>
          <p:cNvPr id="3" name="Title 2">
            <a:extLst>
              <a:ext uri="{FF2B5EF4-FFF2-40B4-BE49-F238E27FC236}">
                <a16:creationId xmlns:a16="http://schemas.microsoft.com/office/drawing/2014/main" id="{B1A3948A-05B7-2257-F543-3AC347003A35}"/>
              </a:ext>
            </a:extLst>
          </p:cNvPr>
          <p:cNvSpPr>
            <a:spLocks noGrp="1"/>
          </p:cNvSpPr>
          <p:nvPr>
            <p:ph type="title"/>
          </p:nvPr>
        </p:nvSpPr>
        <p:spPr/>
        <p:txBody>
          <a:bodyPr/>
          <a:lstStyle/>
          <a:p>
            <a:r>
              <a:rPr lang="en-US" dirty="0"/>
              <a:t>Challenges with Puppet, Chef &amp; SaltStack</a:t>
            </a:r>
          </a:p>
        </p:txBody>
      </p:sp>
    </p:spTree>
    <p:extLst>
      <p:ext uri="{BB962C8B-B14F-4D97-AF65-F5344CB8AC3E}">
        <p14:creationId xmlns:p14="http://schemas.microsoft.com/office/powerpoint/2010/main" val="119870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7E460-E478-65DD-F0D0-54B3DAF39F7B}"/>
              </a:ext>
            </a:extLst>
          </p:cNvPr>
          <p:cNvSpPr>
            <a:spLocks noGrp="1"/>
          </p:cNvSpPr>
          <p:nvPr>
            <p:ph type="title"/>
          </p:nvPr>
        </p:nvSpPr>
        <p:spPr>
          <a:xfrm>
            <a:off x="768875" y="312234"/>
            <a:ext cx="10671048" cy="559314"/>
          </a:xfrm>
        </p:spPr>
        <p:txBody>
          <a:bodyPr/>
          <a:lstStyle/>
          <a:p>
            <a:r>
              <a:rPr lang="en-IN" dirty="0"/>
              <a:t>Ansible role subdirectories</a:t>
            </a:r>
          </a:p>
        </p:txBody>
      </p:sp>
      <p:graphicFrame>
        <p:nvGraphicFramePr>
          <p:cNvPr id="4" name="Table 4">
            <a:extLst>
              <a:ext uri="{FF2B5EF4-FFF2-40B4-BE49-F238E27FC236}">
                <a16:creationId xmlns:a16="http://schemas.microsoft.com/office/drawing/2014/main" id="{F76F8D03-C9A5-F95F-2523-DE34D5E8EEF4}"/>
              </a:ext>
            </a:extLst>
          </p:cNvPr>
          <p:cNvGraphicFramePr>
            <a:graphicFrameLocks noGrp="1"/>
          </p:cNvGraphicFramePr>
          <p:nvPr>
            <p:ph sz="quarter" idx="13"/>
            <p:extLst>
              <p:ext uri="{D42A27DB-BD31-4B8C-83A1-F6EECF244321}">
                <p14:modId xmlns:p14="http://schemas.microsoft.com/office/powerpoint/2010/main" val="535278202"/>
              </p:ext>
            </p:extLst>
          </p:nvPr>
        </p:nvGraphicFramePr>
        <p:xfrm>
          <a:off x="768875" y="1221059"/>
          <a:ext cx="10671048" cy="5114655"/>
        </p:xfrm>
        <a:graphic>
          <a:graphicData uri="http://schemas.openxmlformats.org/drawingml/2006/table">
            <a:tbl>
              <a:tblPr firstRow="1" bandRow="1">
                <a:tableStyleId>{5C22544A-7EE6-4342-B048-85BDC9FD1C3A}</a:tableStyleId>
              </a:tblPr>
              <a:tblGrid>
                <a:gridCol w="1944588">
                  <a:extLst>
                    <a:ext uri="{9D8B030D-6E8A-4147-A177-3AD203B41FA5}">
                      <a16:colId xmlns:a16="http://schemas.microsoft.com/office/drawing/2014/main" val="1217411856"/>
                    </a:ext>
                  </a:extLst>
                </a:gridCol>
                <a:gridCol w="8726460">
                  <a:extLst>
                    <a:ext uri="{9D8B030D-6E8A-4147-A177-3AD203B41FA5}">
                      <a16:colId xmlns:a16="http://schemas.microsoft.com/office/drawing/2014/main" val="1644963318"/>
                    </a:ext>
                  </a:extLst>
                </a:gridCol>
              </a:tblGrid>
              <a:tr h="370659">
                <a:tc>
                  <a:txBody>
                    <a:bodyPr/>
                    <a:lstStyle/>
                    <a:p>
                      <a:r>
                        <a:rPr lang="en-IN" dirty="0">
                          <a:solidFill>
                            <a:schemeClr val="tx1"/>
                          </a:solidFill>
                        </a:rPr>
                        <a:t>SUBDIRECTORY</a:t>
                      </a:r>
                    </a:p>
                  </a:txBody>
                  <a:tcPr>
                    <a:solidFill>
                      <a:schemeClr val="accent1">
                        <a:lumMod val="20000"/>
                        <a:lumOff val="80000"/>
                      </a:schemeClr>
                    </a:solidFill>
                  </a:tcPr>
                </a:tc>
                <a:tc>
                  <a:txBody>
                    <a:bodyPr/>
                    <a:lstStyle/>
                    <a:p>
                      <a:r>
                        <a:rPr lang="en-IN" dirty="0">
                          <a:solidFill>
                            <a:schemeClr val="tx1"/>
                          </a:solidFill>
                        </a:rPr>
                        <a:t>FUNCTION</a:t>
                      </a:r>
                    </a:p>
                  </a:txBody>
                  <a:tcPr>
                    <a:solidFill>
                      <a:schemeClr val="accent1">
                        <a:lumMod val="20000"/>
                        <a:lumOff val="80000"/>
                      </a:schemeClr>
                    </a:solidFill>
                  </a:tcPr>
                </a:tc>
                <a:extLst>
                  <a:ext uri="{0D108BD9-81ED-4DB2-BD59-A6C34878D82A}">
                    <a16:rowId xmlns:a16="http://schemas.microsoft.com/office/drawing/2014/main" val="3367676870"/>
                  </a:ext>
                </a:extLst>
              </a:tr>
              <a:tr h="370659">
                <a:tc>
                  <a:txBody>
                    <a:bodyPr/>
                    <a:lstStyle/>
                    <a:p>
                      <a:r>
                        <a:rPr lang="en-IN" sz="1600" b="1" dirty="0"/>
                        <a:t>defaults</a:t>
                      </a:r>
                    </a:p>
                  </a:txBody>
                  <a:tcPr>
                    <a:solidFill>
                      <a:schemeClr val="accent1">
                        <a:lumMod val="20000"/>
                        <a:lumOff val="80000"/>
                      </a:schemeClr>
                    </a:solidFill>
                  </a:tcPr>
                </a:tc>
                <a:tc>
                  <a:txBody>
                    <a:bodyPr/>
                    <a:lstStyle/>
                    <a:p>
                      <a:r>
                        <a:rPr lang="en-US" sz="1600" dirty="0"/>
                        <a:t>The </a:t>
                      </a:r>
                      <a:r>
                        <a:rPr lang="en-US" sz="1600" dirty="0" err="1"/>
                        <a:t>main.yml</a:t>
                      </a:r>
                      <a:r>
                        <a:rPr lang="en-US" sz="1600" dirty="0"/>
                        <a:t> file in this directory contains the default values of role</a:t>
                      </a:r>
                    </a:p>
                    <a:p>
                      <a:r>
                        <a:rPr lang="en-US" sz="1600" dirty="0"/>
                        <a:t>variables that can be overwritten when the role is used. These variables</a:t>
                      </a:r>
                    </a:p>
                    <a:p>
                      <a:r>
                        <a:rPr lang="en-US" sz="1600" dirty="0"/>
                        <a:t>have low precedence and are intended to be changed and customized in</a:t>
                      </a:r>
                    </a:p>
                    <a:p>
                      <a:r>
                        <a:rPr lang="en-US" sz="1600" dirty="0"/>
                        <a:t>plays.</a:t>
                      </a:r>
                      <a:endParaRPr lang="en-IN" sz="1600" dirty="0"/>
                    </a:p>
                  </a:txBody>
                  <a:tcPr>
                    <a:solidFill>
                      <a:schemeClr val="bg1"/>
                    </a:solidFill>
                  </a:tcPr>
                </a:tc>
                <a:extLst>
                  <a:ext uri="{0D108BD9-81ED-4DB2-BD59-A6C34878D82A}">
                    <a16:rowId xmlns:a16="http://schemas.microsoft.com/office/drawing/2014/main" val="1889593598"/>
                  </a:ext>
                </a:extLst>
              </a:tr>
              <a:tr h="370659">
                <a:tc>
                  <a:txBody>
                    <a:bodyPr/>
                    <a:lstStyle/>
                    <a:p>
                      <a:r>
                        <a:rPr lang="en-IN" b="1" dirty="0"/>
                        <a:t>files</a:t>
                      </a:r>
                    </a:p>
                  </a:txBody>
                  <a:tcPr>
                    <a:solidFill>
                      <a:schemeClr val="accent1">
                        <a:lumMod val="20000"/>
                        <a:lumOff val="80000"/>
                      </a:schemeClr>
                    </a:solidFill>
                  </a:tcPr>
                </a:tc>
                <a:tc>
                  <a:txBody>
                    <a:bodyPr/>
                    <a:lstStyle/>
                    <a:p>
                      <a:r>
                        <a:rPr lang="en-US" dirty="0"/>
                        <a:t>This directory contains static files that are referenced by role tasks. Ex-index.html</a:t>
                      </a:r>
                      <a:endParaRPr lang="en-IN" dirty="0"/>
                    </a:p>
                  </a:txBody>
                  <a:tcPr>
                    <a:solidFill>
                      <a:schemeClr val="bg1"/>
                    </a:solidFill>
                  </a:tcPr>
                </a:tc>
                <a:extLst>
                  <a:ext uri="{0D108BD9-81ED-4DB2-BD59-A6C34878D82A}">
                    <a16:rowId xmlns:a16="http://schemas.microsoft.com/office/drawing/2014/main" val="678598763"/>
                  </a:ext>
                </a:extLst>
              </a:tr>
              <a:tr h="370659">
                <a:tc>
                  <a:txBody>
                    <a:bodyPr/>
                    <a:lstStyle/>
                    <a:p>
                      <a:r>
                        <a:rPr lang="en-IN" b="1" dirty="0"/>
                        <a:t>handlers</a:t>
                      </a:r>
                    </a:p>
                  </a:txBody>
                  <a:tcPr>
                    <a:solidFill>
                      <a:schemeClr val="accent1">
                        <a:lumMod val="20000"/>
                        <a:lumOff val="80000"/>
                      </a:schemeClr>
                    </a:solidFill>
                  </a:tcPr>
                </a:tc>
                <a:tc>
                  <a:txBody>
                    <a:bodyPr/>
                    <a:lstStyle/>
                    <a:p>
                      <a:r>
                        <a:rPr lang="en-US" dirty="0"/>
                        <a:t> The main.yml file in this directory contains the role's handler definitions.</a:t>
                      </a:r>
                      <a:endParaRPr lang="en-IN" dirty="0"/>
                    </a:p>
                  </a:txBody>
                  <a:tcPr>
                    <a:solidFill>
                      <a:schemeClr val="bg1"/>
                    </a:solidFill>
                  </a:tcPr>
                </a:tc>
                <a:extLst>
                  <a:ext uri="{0D108BD9-81ED-4DB2-BD59-A6C34878D82A}">
                    <a16:rowId xmlns:a16="http://schemas.microsoft.com/office/drawing/2014/main" val="1121641455"/>
                  </a:ext>
                </a:extLst>
              </a:tr>
              <a:tr h="370659">
                <a:tc>
                  <a:txBody>
                    <a:bodyPr/>
                    <a:lstStyle/>
                    <a:p>
                      <a:r>
                        <a:rPr lang="en-IN" b="1" dirty="0"/>
                        <a:t>meta</a:t>
                      </a:r>
                    </a:p>
                  </a:txBody>
                  <a:tcPr>
                    <a:solidFill>
                      <a:schemeClr val="accent1">
                        <a:lumMod val="20000"/>
                        <a:lumOff val="80000"/>
                      </a:schemeClr>
                    </a:solidFill>
                  </a:tcPr>
                </a:tc>
                <a:tc>
                  <a:txBody>
                    <a:bodyPr/>
                    <a:lstStyle/>
                    <a:p>
                      <a:r>
                        <a:rPr lang="en-US" dirty="0"/>
                        <a:t>The main.yml file in this directory contains information about the </a:t>
                      </a:r>
                      <a:r>
                        <a:rPr lang="en-US" dirty="0" err="1"/>
                        <a:t>role,including</a:t>
                      </a:r>
                      <a:r>
                        <a:rPr lang="en-US" dirty="0"/>
                        <a:t> author, license, platforms, and optional role dependencies.</a:t>
                      </a:r>
                      <a:endParaRPr lang="en-IN" dirty="0"/>
                    </a:p>
                  </a:txBody>
                  <a:tcPr>
                    <a:solidFill>
                      <a:schemeClr val="bg1"/>
                    </a:solidFill>
                  </a:tcPr>
                </a:tc>
                <a:extLst>
                  <a:ext uri="{0D108BD9-81ED-4DB2-BD59-A6C34878D82A}">
                    <a16:rowId xmlns:a16="http://schemas.microsoft.com/office/drawing/2014/main" val="2737642800"/>
                  </a:ext>
                </a:extLst>
              </a:tr>
              <a:tr h="370659">
                <a:tc>
                  <a:txBody>
                    <a:bodyPr/>
                    <a:lstStyle/>
                    <a:p>
                      <a:r>
                        <a:rPr lang="en-IN" b="1" dirty="0"/>
                        <a:t>tasks</a:t>
                      </a:r>
                    </a:p>
                  </a:txBody>
                  <a:tcPr>
                    <a:solidFill>
                      <a:schemeClr val="accent1">
                        <a:lumMod val="20000"/>
                        <a:lumOff val="80000"/>
                      </a:schemeClr>
                    </a:solidFill>
                  </a:tcPr>
                </a:tc>
                <a:tc>
                  <a:txBody>
                    <a:bodyPr/>
                    <a:lstStyle/>
                    <a:p>
                      <a:r>
                        <a:rPr lang="en-US" dirty="0"/>
                        <a:t> The main.yml file in this directory contains the role's task definitions.</a:t>
                      </a:r>
                      <a:endParaRPr lang="en-IN" dirty="0"/>
                    </a:p>
                  </a:txBody>
                  <a:tcPr>
                    <a:solidFill>
                      <a:schemeClr val="bg1"/>
                    </a:solidFill>
                  </a:tcPr>
                </a:tc>
                <a:extLst>
                  <a:ext uri="{0D108BD9-81ED-4DB2-BD59-A6C34878D82A}">
                    <a16:rowId xmlns:a16="http://schemas.microsoft.com/office/drawing/2014/main" val="1085804852"/>
                  </a:ext>
                </a:extLst>
              </a:tr>
              <a:tr h="370659">
                <a:tc>
                  <a:txBody>
                    <a:bodyPr/>
                    <a:lstStyle/>
                    <a:p>
                      <a:r>
                        <a:rPr lang="en-IN" b="1" dirty="0"/>
                        <a:t>templates</a:t>
                      </a:r>
                    </a:p>
                  </a:txBody>
                  <a:tcPr>
                    <a:solidFill>
                      <a:schemeClr val="accent1">
                        <a:lumMod val="20000"/>
                        <a:lumOff val="80000"/>
                      </a:schemeClr>
                    </a:solidFill>
                  </a:tcPr>
                </a:tc>
                <a:tc>
                  <a:txBody>
                    <a:bodyPr/>
                    <a:lstStyle/>
                    <a:p>
                      <a:r>
                        <a:rPr lang="en-US" dirty="0"/>
                        <a:t>This directory contains Jinja2 templates that are referenced by role tasks.</a:t>
                      </a:r>
                      <a:endParaRPr lang="en-IN" dirty="0"/>
                    </a:p>
                  </a:txBody>
                  <a:tcPr>
                    <a:solidFill>
                      <a:schemeClr val="bg1"/>
                    </a:solidFill>
                  </a:tcPr>
                </a:tc>
                <a:extLst>
                  <a:ext uri="{0D108BD9-81ED-4DB2-BD59-A6C34878D82A}">
                    <a16:rowId xmlns:a16="http://schemas.microsoft.com/office/drawing/2014/main" val="3223100888"/>
                  </a:ext>
                </a:extLst>
              </a:tr>
              <a:tr h="370659">
                <a:tc>
                  <a:txBody>
                    <a:bodyPr/>
                    <a:lstStyle/>
                    <a:p>
                      <a:r>
                        <a:rPr lang="en-IN" b="1" dirty="0"/>
                        <a:t>tests</a:t>
                      </a:r>
                    </a:p>
                  </a:txBody>
                  <a:tcPr>
                    <a:solidFill>
                      <a:schemeClr val="accent1">
                        <a:lumMod val="20000"/>
                        <a:lumOff val="80000"/>
                      </a:schemeClr>
                    </a:solidFill>
                  </a:tcPr>
                </a:tc>
                <a:tc>
                  <a:txBody>
                    <a:bodyPr/>
                    <a:lstStyle/>
                    <a:p>
                      <a:r>
                        <a:rPr lang="en-US" dirty="0"/>
                        <a:t>This directory can contain an inventory and </a:t>
                      </a:r>
                      <a:r>
                        <a:rPr lang="en-US" dirty="0" err="1"/>
                        <a:t>test.yml</a:t>
                      </a:r>
                      <a:r>
                        <a:rPr lang="en-US" dirty="0"/>
                        <a:t> playbook that can be used to test the role.</a:t>
                      </a:r>
                      <a:endParaRPr lang="en-IN" dirty="0"/>
                    </a:p>
                  </a:txBody>
                  <a:tcPr>
                    <a:solidFill>
                      <a:schemeClr val="bg1"/>
                    </a:solidFill>
                  </a:tcPr>
                </a:tc>
                <a:extLst>
                  <a:ext uri="{0D108BD9-81ED-4DB2-BD59-A6C34878D82A}">
                    <a16:rowId xmlns:a16="http://schemas.microsoft.com/office/drawing/2014/main" val="1481200152"/>
                  </a:ext>
                </a:extLst>
              </a:tr>
              <a:tr h="370659">
                <a:tc>
                  <a:txBody>
                    <a:bodyPr/>
                    <a:lstStyle/>
                    <a:p>
                      <a:r>
                        <a:rPr lang="en-IN" b="1" dirty="0"/>
                        <a:t>vars</a:t>
                      </a:r>
                    </a:p>
                  </a:txBody>
                  <a:tcPr>
                    <a:solidFill>
                      <a:schemeClr val="accent1">
                        <a:lumMod val="20000"/>
                        <a:lumOff val="80000"/>
                      </a:schemeClr>
                    </a:solidFill>
                  </a:tcPr>
                </a:tc>
                <a:tc>
                  <a:txBody>
                    <a:bodyPr/>
                    <a:lstStyle/>
                    <a:p>
                      <a:r>
                        <a:rPr lang="en-US" dirty="0"/>
                        <a:t>The main.yml file in this directory defines the role's variable values. Often these variables are used for internal purposes within the role. These variables have high precedence, and are not intended to be changed when used in a playbook</a:t>
                      </a:r>
                      <a:endParaRPr lang="en-IN" dirty="0"/>
                    </a:p>
                  </a:txBody>
                  <a:tcPr>
                    <a:solidFill>
                      <a:schemeClr val="bg1"/>
                    </a:solidFill>
                  </a:tcPr>
                </a:tc>
                <a:extLst>
                  <a:ext uri="{0D108BD9-81ED-4DB2-BD59-A6C34878D82A}">
                    <a16:rowId xmlns:a16="http://schemas.microsoft.com/office/drawing/2014/main" val="1585813250"/>
                  </a:ext>
                </a:extLst>
              </a:tr>
            </a:tbl>
          </a:graphicData>
        </a:graphic>
      </p:graphicFrame>
    </p:spTree>
    <p:extLst>
      <p:ext uri="{BB962C8B-B14F-4D97-AF65-F5344CB8AC3E}">
        <p14:creationId xmlns:p14="http://schemas.microsoft.com/office/powerpoint/2010/main" val="77635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7C694-16CD-F151-ABDB-8312BC80B30C}"/>
              </a:ext>
            </a:extLst>
          </p:cNvPr>
          <p:cNvSpPr>
            <a:spLocks noGrp="1"/>
          </p:cNvSpPr>
          <p:nvPr>
            <p:ph sz="quarter" idx="13"/>
          </p:nvPr>
        </p:nvSpPr>
        <p:spPr>
          <a:xfrm>
            <a:off x="771526" y="818147"/>
            <a:ext cx="4676374" cy="5245769"/>
          </a:xfrm>
        </p:spPr>
        <p:txBody>
          <a:bodyPr/>
          <a:lstStyle/>
          <a:p>
            <a:pPr marL="285750" indent="-285750">
              <a:buClr>
                <a:srgbClr val="AE562C"/>
              </a:buClr>
              <a:buFont typeface="Arial" panose="020B0604020202020204" pitchFamily="34" charset="0"/>
              <a:buChar char="•"/>
            </a:pPr>
            <a:r>
              <a:rPr lang="en-IN" sz="1600" dirty="0">
                <a:solidFill>
                  <a:srgbClr val="FF0000"/>
                </a:solidFill>
              </a:rPr>
              <a:t>ansible-galaxy init apache_install</a:t>
            </a:r>
            <a:br>
              <a:rPr lang="en-IN" sz="1600" dirty="0">
                <a:solidFill>
                  <a:srgbClr val="FF0000"/>
                </a:solidFill>
              </a:rPr>
            </a:br>
            <a:endParaRPr lang="en-IN" sz="1600" dirty="0">
              <a:solidFill>
                <a:srgbClr val="FF0000"/>
              </a:solidFill>
            </a:endParaRPr>
          </a:p>
          <a:p>
            <a:pPr marL="285750" indent="-285750">
              <a:buClr>
                <a:srgbClr val="AE562C"/>
              </a:buClr>
              <a:buFont typeface="Arial" panose="020B0604020202020204" pitchFamily="34" charset="0"/>
              <a:buChar char="•"/>
            </a:pPr>
            <a:r>
              <a:rPr lang="en-US" sz="1600" dirty="0">
                <a:solidFill>
                  <a:srgbClr val="00B0F0"/>
                </a:solidFill>
              </a:rPr>
              <a:t>roles/</a:t>
            </a:r>
            <a:r>
              <a:rPr lang="en-US" sz="1600" dirty="0" err="1">
                <a:solidFill>
                  <a:srgbClr val="00B0F0"/>
                </a:solidFill>
              </a:rPr>
              <a:t>apache_install</a:t>
            </a:r>
            <a:r>
              <a:rPr lang="en-US" sz="1600" dirty="0">
                <a:solidFill>
                  <a:srgbClr val="00B0F0"/>
                </a:solidFill>
              </a:rPr>
              <a:t>/tasks/</a:t>
            </a:r>
            <a:r>
              <a:rPr lang="en-US" sz="1600" dirty="0" err="1">
                <a:solidFill>
                  <a:srgbClr val="00B0F0"/>
                </a:solidFill>
              </a:rPr>
              <a:t>main.yml</a:t>
            </a:r>
            <a:endParaRPr lang="en-IN" sz="1600" dirty="0">
              <a:solidFill>
                <a:srgbClr val="00B0F0"/>
              </a:solidFill>
            </a:endParaRPr>
          </a:p>
          <a:p>
            <a:pPr lvl="1" indent="0">
              <a:buClr>
                <a:srgbClr val="AE562C"/>
              </a:buClr>
              <a:buNone/>
            </a:pPr>
            <a:r>
              <a:rPr lang="en-IN" sz="1600" dirty="0"/>
              <a:t>- name: Install Apache HTTP Server  </a:t>
            </a:r>
          </a:p>
          <a:p>
            <a:pPr lvl="1" indent="0">
              <a:buClr>
                <a:srgbClr val="AE562C"/>
              </a:buClr>
              <a:buNone/>
            </a:pPr>
            <a:r>
              <a:rPr lang="en-IN" sz="1600" dirty="0"/>
              <a:t>   yum:</a:t>
            </a:r>
          </a:p>
          <a:p>
            <a:pPr lvl="1" indent="0">
              <a:buClr>
                <a:srgbClr val="AE562C"/>
              </a:buClr>
              <a:buNone/>
            </a:pPr>
            <a:r>
              <a:rPr lang="en-IN" sz="1600" dirty="0"/>
              <a:t>    name: httpd</a:t>
            </a:r>
          </a:p>
          <a:p>
            <a:pPr lvl="1" indent="0">
              <a:buClr>
                <a:srgbClr val="AE562C"/>
              </a:buClr>
              <a:buNone/>
            </a:pPr>
            <a:r>
              <a:rPr lang="en-IN" sz="1600" dirty="0"/>
              <a:t>    state: present</a:t>
            </a:r>
          </a:p>
          <a:p>
            <a:pPr lvl="1" indent="0">
              <a:buClr>
                <a:srgbClr val="AE562C"/>
              </a:buClr>
              <a:buNone/>
            </a:pPr>
            <a:r>
              <a:rPr lang="en-IN" sz="1600" dirty="0"/>
              <a:t>- name: Deploy custom index.html</a:t>
            </a:r>
          </a:p>
          <a:p>
            <a:pPr lvl="1" indent="0">
              <a:buClr>
                <a:srgbClr val="AE562C"/>
              </a:buClr>
              <a:buNone/>
            </a:pPr>
            <a:r>
              <a:rPr lang="en-IN" sz="1600" dirty="0"/>
              <a:t>  template:    </a:t>
            </a:r>
          </a:p>
          <a:p>
            <a:pPr lvl="1" indent="0">
              <a:buClr>
                <a:srgbClr val="AE562C"/>
              </a:buClr>
              <a:buNone/>
            </a:pPr>
            <a:r>
              <a:rPr lang="en-IN" sz="1600" dirty="0"/>
              <a:t>  </a:t>
            </a:r>
            <a:r>
              <a:rPr lang="en-IN" sz="1600" dirty="0" err="1"/>
              <a:t>src</a:t>
            </a:r>
            <a:r>
              <a:rPr lang="en-IN" sz="1600" dirty="0"/>
              <a:t>: index.html.j2 </a:t>
            </a:r>
          </a:p>
          <a:p>
            <a:pPr lvl="1" indent="0">
              <a:buClr>
                <a:srgbClr val="AE562C"/>
              </a:buClr>
              <a:buNone/>
            </a:pPr>
            <a:r>
              <a:rPr lang="en-IN" sz="1600" dirty="0"/>
              <a:t>  </a:t>
            </a:r>
            <a:r>
              <a:rPr lang="en-IN" sz="1600" dirty="0" err="1"/>
              <a:t>dest</a:t>
            </a:r>
            <a:r>
              <a:rPr lang="en-IN" sz="1600" dirty="0"/>
              <a:t>: /var/www/html/index.html</a:t>
            </a:r>
          </a:p>
          <a:p>
            <a:pPr lvl="1" indent="0">
              <a:buClr>
                <a:srgbClr val="AE562C"/>
              </a:buClr>
              <a:buNone/>
            </a:pPr>
            <a:r>
              <a:rPr lang="en-IN" sz="1600" dirty="0"/>
              <a:t>- name: Start and enable Apache service  </a:t>
            </a:r>
          </a:p>
          <a:p>
            <a:pPr lvl="1" indent="0">
              <a:buClr>
                <a:srgbClr val="AE562C"/>
              </a:buClr>
              <a:buNone/>
            </a:pPr>
            <a:r>
              <a:rPr lang="en-IN" sz="1600" dirty="0"/>
              <a:t>   service:    </a:t>
            </a:r>
          </a:p>
          <a:p>
            <a:pPr lvl="1" indent="0">
              <a:buClr>
                <a:srgbClr val="AE562C"/>
              </a:buClr>
              <a:buNone/>
            </a:pPr>
            <a:r>
              <a:rPr lang="en-IN" sz="1600" dirty="0"/>
              <a:t>   name: httpd</a:t>
            </a:r>
          </a:p>
          <a:p>
            <a:pPr lvl="1" indent="0">
              <a:buClr>
                <a:srgbClr val="AE562C"/>
              </a:buClr>
              <a:buNone/>
            </a:pPr>
            <a:r>
              <a:rPr lang="en-IN" sz="1600" dirty="0"/>
              <a:t>   state: started</a:t>
            </a:r>
          </a:p>
          <a:p>
            <a:pPr lvl="1" indent="0">
              <a:buClr>
                <a:srgbClr val="AE562C"/>
              </a:buClr>
              <a:buNone/>
            </a:pPr>
            <a:r>
              <a:rPr lang="en-IN" sz="1600" dirty="0"/>
              <a:t>   enabled: yes</a:t>
            </a:r>
          </a:p>
          <a:p>
            <a:pPr lvl="1" indent="0">
              <a:buClr>
                <a:srgbClr val="AE562C"/>
              </a:buClr>
              <a:buNone/>
            </a:pPr>
            <a:r>
              <a:rPr lang="en-IN" sz="1600" dirty="0"/>
              <a:t>   notify: Restart Apache</a:t>
            </a:r>
          </a:p>
        </p:txBody>
      </p:sp>
      <p:sp>
        <p:nvSpPr>
          <p:cNvPr id="3" name="Title 2">
            <a:extLst>
              <a:ext uri="{FF2B5EF4-FFF2-40B4-BE49-F238E27FC236}">
                <a16:creationId xmlns:a16="http://schemas.microsoft.com/office/drawing/2014/main" id="{D2832F54-98D5-0DE9-8E11-A76904A96164}"/>
              </a:ext>
            </a:extLst>
          </p:cNvPr>
          <p:cNvSpPr>
            <a:spLocks noGrp="1"/>
          </p:cNvSpPr>
          <p:nvPr>
            <p:ph type="title"/>
          </p:nvPr>
        </p:nvSpPr>
        <p:spPr>
          <a:xfrm>
            <a:off x="771526" y="90963"/>
            <a:ext cx="10671048" cy="567405"/>
          </a:xfrm>
        </p:spPr>
        <p:txBody>
          <a:bodyPr/>
          <a:lstStyle/>
          <a:p>
            <a:r>
              <a:rPr lang="en-IN" dirty="0"/>
              <a:t>Ansible Role Playbook</a:t>
            </a:r>
          </a:p>
        </p:txBody>
      </p:sp>
      <p:sp>
        <p:nvSpPr>
          <p:cNvPr id="4" name="Content Placeholder 1">
            <a:extLst>
              <a:ext uri="{FF2B5EF4-FFF2-40B4-BE49-F238E27FC236}">
                <a16:creationId xmlns:a16="http://schemas.microsoft.com/office/drawing/2014/main" id="{6CC00DB9-83DE-E92E-C5EB-A5C19044A47E}"/>
              </a:ext>
            </a:extLst>
          </p:cNvPr>
          <p:cNvSpPr txBox="1">
            <a:spLocks/>
          </p:cNvSpPr>
          <p:nvPr/>
        </p:nvSpPr>
        <p:spPr>
          <a:xfrm>
            <a:off x="6506579" y="977925"/>
            <a:ext cx="4676374" cy="524576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E562C"/>
              </a:buClr>
              <a:buFont typeface="Arial" panose="020B0604020202020204" pitchFamily="34" charset="0"/>
              <a:buChar char="•"/>
            </a:pPr>
            <a:r>
              <a:rPr lang="en-US" sz="1600" dirty="0">
                <a:solidFill>
                  <a:srgbClr val="00B0F0"/>
                </a:solidFill>
              </a:rPr>
              <a:t>roles/</a:t>
            </a:r>
            <a:r>
              <a:rPr lang="en-US" sz="1600" dirty="0" err="1">
                <a:solidFill>
                  <a:srgbClr val="00B0F0"/>
                </a:solidFill>
              </a:rPr>
              <a:t>apache_install</a:t>
            </a:r>
            <a:r>
              <a:rPr lang="en-US" sz="1600" dirty="0">
                <a:solidFill>
                  <a:srgbClr val="00B0F0"/>
                </a:solidFill>
              </a:rPr>
              <a:t>/handlers/</a:t>
            </a:r>
            <a:r>
              <a:rPr lang="en-US" sz="1600" dirty="0" err="1">
                <a:solidFill>
                  <a:srgbClr val="00B0F0"/>
                </a:solidFill>
              </a:rPr>
              <a:t>main.yml</a:t>
            </a:r>
            <a:endParaRPr lang="en-US" sz="1600" dirty="0">
              <a:solidFill>
                <a:srgbClr val="00B0F0"/>
              </a:solidFill>
            </a:endParaRPr>
          </a:p>
          <a:p>
            <a:pPr>
              <a:buClr>
                <a:srgbClr val="AE562C"/>
              </a:buClr>
            </a:pPr>
            <a:r>
              <a:rPr lang="en-US" sz="1600" dirty="0"/>
              <a:t>     - name: Restart Apache  </a:t>
            </a:r>
          </a:p>
          <a:p>
            <a:pPr>
              <a:buClr>
                <a:srgbClr val="AE562C"/>
              </a:buClr>
            </a:pPr>
            <a:r>
              <a:rPr lang="en-US" sz="1600" dirty="0"/>
              <a:t>        service:</a:t>
            </a:r>
          </a:p>
          <a:p>
            <a:pPr>
              <a:buClr>
                <a:srgbClr val="AE562C"/>
              </a:buClr>
            </a:pPr>
            <a:r>
              <a:rPr lang="en-US" sz="1600" dirty="0"/>
              <a:t>        name: httpd</a:t>
            </a:r>
          </a:p>
          <a:p>
            <a:pPr>
              <a:buClr>
                <a:srgbClr val="AE562C"/>
              </a:buClr>
            </a:pPr>
            <a:r>
              <a:rPr lang="en-US" sz="1600" dirty="0"/>
              <a:t>        state: restarted</a:t>
            </a:r>
          </a:p>
          <a:p>
            <a:pPr marL="285750" indent="-285750">
              <a:buClr>
                <a:srgbClr val="AE562C"/>
              </a:buClr>
              <a:buFont typeface="Arial" panose="020B0604020202020204" pitchFamily="34" charset="0"/>
              <a:buChar char="•"/>
            </a:pPr>
            <a:r>
              <a:rPr lang="en-IN" sz="1600" dirty="0">
                <a:solidFill>
                  <a:srgbClr val="00B0F0"/>
                </a:solidFill>
              </a:rPr>
              <a:t>roles/apache_install/templates/index.html.j2</a:t>
            </a:r>
          </a:p>
          <a:p>
            <a:pPr>
              <a:buClr>
                <a:srgbClr val="AE562C"/>
              </a:buClr>
            </a:pPr>
            <a:r>
              <a:rPr lang="en-IN" sz="1600" dirty="0">
                <a:solidFill>
                  <a:srgbClr val="FF0000"/>
                </a:solidFill>
              </a:rPr>
              <a:t>     </a:t>
            </a:r>
            <a:r>
              <a:rPr lang="en-US" sz="1600" dirty="0"/>
              <a:t>&lt;html&gt;</a:t>
            </a:r>
            <a:br>
              <a:rPr lang="en-US" sz="1600" dirty="0"/>
            </a:br>
            <a:r>
              <a:rPr lang="en-US" sz="1600" dirty="0"/>
              <a:t>     &lt;head&gt;&lt;title&gt;Welcome&lt;/title&gt;&lt;/head&gt;</a:t>
            </a:r>
            <a:br>
              <a:rPr lang="en-US" sz="1600" dirty="0"/>
            </a:br>
            <a:r>
              <a:rPr lang="en-US" sz="1600" dirty="0"/>
              <a:t>     &lt;body&gt;  </a:t>
            </a:r>
            <a:br>
              <a:rPr lang="en-US" sz="1600" dirty="0"/>
            </a:br>
            <a:r>
              <a:rPr lang="en-US" sz="1600" dirty="0"/>
              <a:t>     &lt;h1&gt;Hello from {{ </a:t>
            </a:r>
            <a:r>
              <a:rPr lang="en-US" sz="1600" dirty="0" err="1"/>
              <a:t>apache_welcome_name</a:t>
            </a:r>
            <a:r>
              <a:rPr lang="en-US" sz="1600" dirty="0"/>
              <a:t>   }} server!&lt;/h1&gt;</a:t>
            </a:r>
            <a:br>
              <a:rPr lang="en-US" sz="1600" dirty="0"/>
            </a:br>
            <a:r>
              <a:rPr lang="en-US" sz="1600" dirty="0"/>
              <a:t>    &lt;/body&gt;</a:t>
            </a:r>
            <a:br>
              <a:rPr lang="en-US" sz="1600" dirty="0"/>
            </a:br>
            <a:r>
              <a:rPr lang="en-US" sz="1600" dirty="0"/>
              <a:t>    &lt;/html&gt;</a:t>
            </a:r>
          </a:p>
          <a:p>
            <a:pPr marL="285750" indent="-285750">
              <a:buClr>
                <a:srgbClr val="AE562C"/>
              </a:buClr>
              <a:buFont typeface="Arial" panose="020B0604020202020204" pitchFamily="34" charset="0"/>
              <a:buChar char="•"/>
            </a:pPr>
            <a:r>
              <a:rPr lang="en-IN" sz="1600" dirty="0">
                <a:solidFill>
                  <a:srgbClr val="00B0F0"/>
                </a:solidFill>
              </a:rPr>
              <a:t>roles/apache_install/defaults/</a:t>
            </a:r>
            <a:r>
              <a:rPr lang="en-IN" sz="1600" dirty="0" err="1">
                <a:solidFill>
                  <a:srgbClr val="00B0F0"/>
                </a:solidFill>
              </a:rPr>
              <a:t>main.yml</a:t>
            </a:r>
            <a:endParaRPr lang="en-IN" sz="1600" dirty="0">
              <a:solidFill>
                <a:srgbClr val="00B0F0"/>
              </a:solidFill>
            </a:endParaRPr>
          </a:p>
          <a:p>
            <a:pPr>
              <a:buClr>
                <a:srgbClr val="AE562C"/>
              </a:buClr>
            </a:pPr>
            <a:r>
              <a:rPr lang="en-US" sz="1600" dirty="0">
                <a:solidFill>
                  <a:srgbClr val="FF0000"/>
                </a:solidFill>
              </a:rPr>
              <a:t>     </a:t>
            </a:r>
            <a:r>
              <a:rPr lang="en-US" sz="1600" dirty="0" err="1"/>
              <a:t>apache_welcome_name</a:t>
            </a:r>
            <a:r>
              <a:rPr lang="en-US" sz="1600" dirty="0"/>
              <a:t>: "My Awesome“</a:t>
            </a:r>
          </a:p>
          <a:p>
            <a:pPr marL="285750" indent="-285750">
              <a:buClr>
                <a:srgbClr val="AE562C"/>
              </a:buClr>
              <a:buFont typeface="Arial" panose="020B0604020202020204" pitchFamily="34" charset="0"/>
              <a:buChar char="•"/>
            </a:pPr>
            <a:r>
              <a:rPr lang="en-IN" sz="1600" dirty="0" err="1">
                <a:solidFill>
                  <a:srgbClr val="00B0F0"/>
                </a:solidFill>
              </a:rPr>
              <a:t>install_apache.yml</a:t>
            </a:r>
            <a:br>
              <a:rPr lang="en-IN" sz="1600" dirty="0">
                <a:solidFill>
                  <a:srgbClr val="00B0F0"/>
                </a:solidFill>
              </a:rPr>
            </a:br>
            <a:r>
              <a:rPr lang="en-US" sz="1600" dirty="0"/>
              <a:t>- hosts: webservers</a:t>
            </a:r>
            <a:br>
              <a:rPr lang="en-US" sz="1600" dirty="0"/>
            </a:br>
            <a:r>
              <a:rPr lang="en-US" sz="1600" dirty="0"/>
              <a:t>  become: yes </a:t>
            </a:r>
            <a:br>
              <a:rPr lang="en-US" sz="1600" dirty="0"/>
            </a:br>
            <a:r>
              <a:rPr lang="en-US" sz="1600" dirty="0"/>
              <a:t>  roles:    - </a:t>
            </a:r>
            <a:r>
              <a:rPr lang="en-US" sz="1600" dirty="0" err="1"/>
              <a:t>apache_install</a:t>
            </a:r>
            <a:endParaRPr lang="en-IN" sz="1600" dirty="0"/>
          </a:p>
        </p:txBody>
      </p:sp>
      <p:sp>
        <p:nvSpPr>
          <p:cNvPr id="5" name="Content Placeholder 1">
            <a:extLst>
              <a:ext uri="{FF2B5EF4-FFF2-40B4-BE49-F238E27FC236}">
                <a16:creationId xmlns:a16="http://schemas.microsoft.com/office/drawing/2014/main" id="{0C792524-230C-7A0A-3A8F-8C2B99739910}"/>
              </a:ext>
            </a:extLst>
          </p:cNvPr>
          <p:cNvSpPr txBox="1">
            <a:spLocks/>
          </p:cNvSpPr>
          <p:nvPr/>
        </p:nvSpPr>
        <p:spPr>
          <a:xfrm>
            <a:off x="2812231" y="6039853"/>
            <a:ext cx="5746382" cy="40650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E562C"/>
              </a:buClr>
              <a:buFont typeface="Arial" panose="020B0604020202020204" pitchFamily="34" charset="0"/>
              <a:buChar char="•"/>
            </a:pPr>
            <a:endParaRPr lang="en-US" sz="1600" dirty="0">
              <a:solidFill>
                <a:srgbClr val="FF0000"/>
              </a:solidFill>
            </a:endParaRPr>
          </a:p>
          <a:p>
            <a:pPr marL="285750" indent="-285750">
              <a:buClr>
                <a:srgbClr val="AE562C"/>
              </a:buClr>
              <a:buFont typeface="Arial" panose="020B0604020202020204" pitchFamily="34" charset="0"/>
              <a:buChar char="•"/>
            </a:pPr>
            <a:r>
              <a:rPr lang="en-US" sz="1600" dirty="0">
                <a:solidFill>
                  <a:srgbClr val="FF0000"/>
                </a:solidFill>
              </a:rPr>
              <a:t>ansible-playbook -i inventory.ini </a:t>
            </a:r>
            <a:r>
              <a:rPr lang="en-US" sz="1600" dirty="0" err="1">
                <a:solidFill>
                  <a:srgbClr val="FF0000"/>
                </a:solidFill>
              </a:rPr>
              <a:t>install_apache.yml</a:t>
            </a:r>
            <a:endParaRPr lang="en-IN" sz="1600" dirty="0">
              <a:solidFill>
                <a:srgbClr val="FF0000"/>
              </a:solidFill>
            </a:endParaRPr>
          </a:p>
        </p:txBody>
      </p:sp>
    </p:spTree>
    <p:extLst>
      <p:ext uri="{BB962C8B-B14F-4D97-AF65-F5344CB8AC3E}">
        <p14:creationId xmlns:p14="http://schemas.microsoft.com/office/powerpoint/2010/main" val="38664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BE5B55-7EC6-E6C9-5066-E35A2FABD27B}"/>
              </a:ext>
            </a:extLst>
          </p:cNvPr>
          <p:cNvSpPr>
            <a:spLocks noGrp="1"/>
          </p:cNvSpPr>
          <p:nvPr>
            <p:ph sz="quarter" idx="13"/>
          </p:nvPr>
        </p:nvSpPr>
        <p:spPr>
          <a:xfrm>
            <a:off x="771525" y="1600199"/>
            <a:ext cx="10677525" cy="5075397"/>
          </a:xfrm>
        </p:spPr>
        <p:txBody>
          <a:bodyPr/>
          <a:lstStyle/>
          <a:p>
            <a:pPr>
              <a:lnSpc>
                <a:spcPct val="150000"/>
              </a:lnSpc>
            </a:pPr>
            <a:r>
              <a:rPr lang="en-US" dirty="0"/>
              <a:t>The Ansible configuration file (</a:t>
            </a:r>
            <a:r>
              <a:rPr lang="en-US" dirty="0" err="1"/>
              <a:t>ansible.cfg</a:t>
            </a:r>
            <a:r>
              <a:rPr lang="en-US" dirty="0"/>
              <a:t>) is a central file that controls the behavior and settings of Ansible.</a:t>
            </a:r>
          </a:p>
          <a:p>
            <a:pPr>
              <a:lnSpc>
                <a:spcPct val="150000"/>
              </a:lnSpc>
            </a:pPr>
            <a:r>
              <a:rPr lang="en-US" b="1" u="sng" dirty="0">
                <a:solidFill>
                  <a:schemeClr val="accent5"/>
                </a:solidFill>
              </a:rPr>
              <a:t>Where is </a:t>
            </a:r>
            <a:r>
              <a:rPr lang="en-US" b="1" u="sng" dirty="0" err="1">
                <a:solidFill>
                  <a:schemeClr val="accent5"/>
                </a:solidFill>
              </a:rPr>
              <a:t>ansible.cfg</a:t>
            </a:r>
            <a:r>
              <a:rPr lang="en-US" b="1" u="sng" dirty="0">
                <a:solidFill>
                  <a:schemeClr val="accent5"/>
                </a:solidFill>
              </a:rPr>
              <a:t> Located?</a:t>
            </a:r>
          </a:p>
          <a:p>
            <a:pPr>
              <a:lnSpc>
                <a:spcPct val="150000"/>
              </a:lnSpc>
              <a:buClr>
                <a:schemeClr val="accent5"/>
              </a:buClr>
            </a:pPr>
            <a:r>
              <a:rPr lang="en-US" dirty="0"/>
              <a:t>Ansible looks for the configuration file in the following order (highest to lowest precedence):</a:t>
            </a:r>
          </a:p>
          <a:p>
            <a:pPr marL="285750" indent="-285750">
              <a:lnSpc>
                <a:spcPct val="150000"/>
              </a:lnSpc>
              <a:buClr>
                <a:schemeClr val="accent5"/>
              </a:buClr>
              <a:buFont typeface="Arial" panose="020B0604020202020204" pitchFamily="34" charset="0"/>
              <a:buChar char="•"/>
            </a:pPr>
            <a:r>
              <a:rPr lang="en-US" dirty="0"/>
              <a:t>ANSIBLE_CONFIG </a:t>
            </a:r>
            <a:r>
              <a:rPr lang="en-US" b="1" dirty="0">
                <a:solidFill>
                  <a:schemeClr val="accent5"/>
                </a:solidFill>
              </a:rPr>
              <a:t>environment</a:t>
            </a:r>
            <a:r>
              <a:rPr lang="en-US" dirty="0">
                <a:solidFill>
                  <a:schemeClr val="accent5"/>
                </a:solidFill>
              </a:rPr>
              <a:t> </a:t>
            </a:r>
            <a:r>
              <a:rPr lang="en-US" b="1" dirty="0">
                <a:solidFill>
                  <a:schemeClr val="accent5"/>
                </a:solidFill>
              </a:rPr>
              <a:t>variable</a:t>
            </a:r>
            <a:r>
              <a:rPr lang="en-US" dirty="0"/>
              <a:t>: If set, Ansible uses the file path specified here.</a:t>
            </a:r>
          </a:p>
          <a:p>
            <a:pPr marL="285750" indent="-285750">
              <a:lnSpc>
                <a:spcPct val="150000"/>
              </a:lnSpc>
              <a:buClr>
                <a:schemeClr val="accent5"/>
              </a:buClr>
              <a:buFont typeface="Arial" panose="020B0604020202020204" pitchFamily="34" charset="0"/>
              <a:buChar char="•"/>
            </a:pPr>
            <a:r>
              <a:rPr lang="en-US" dirty="0" err="1"/>
              <a:t>ansible.cfg</a:t>
            </a:r>
            <a:r>
              <a:rPr lang="en-US" dirty="0"/>
              <a:t> in the </a:t>
            </a:r>
            <a:r>
              <a:rPr lang="en-US" b="1" dirty="0">
                <a:solidFill>
                  <a:schemeClr val="accent5"/>
                </a:solidFill>
              </a:rPr>
              <a:t>current</a:t>
            </a:r>
            <a:r>
              <a:rPr lang="en-US" dirty="0">
                <a:solidFill>
                  <a:schemeClr val="accent5"/>
                </a:solidFill>
              </a:rPr>
              <a:t> </a:t>
            </a:r>
            <a:r>
              <a:rPr lang="en-US" b="1" dirty="0">
                <a:solidFill>
                  <a:schemeClr val="accent5"/>
                </a:solidFill>
              </a:rPr>
              <a:t>working</a:t>
            </a:r>
            <a:r>
              <a:rPr lang="en-US" dirty="0">
                <a:solidFill>
                  <a:schemeClr val="accent5"/>
                </a:solidFill>
              </a:rPr>
              <a:t> </a:t>
            </a:r>
            <a:r>
              <a:rPr lang="en-US" b="1" dirty="0">
                <a:solidFill>
                  <a:schemeClr val="accent5"/>
                </a:solidFill>
              </a:rPr>
              <a:t>directory</a:t>
            </a:r>
            <a:r>
              <a:rPr lang="en-US" dirty="0"/>
              <a:t>: Useful for project-specific settings.</a:t>
            </a:r>
          </a:p>
          <a:p>
            <a:pPr marL="285750" indent="-285750">
              <a:lnSpc>
                <a:spcPct val="150000"/>
              </a:lnSpc>
              <a:buClr>
                <a:schemeClr val="accent5"/>
              </a:buClr>
              <a:buFont typeface="Arial" panose="020B0604020202020204" pitchFamily="34" charset="0"/>
              <a:buChar char="•"/>
            </a:pPr>
            <a:r>
              <a:rPr lang="en-US" dirty="0"/>
              <a:t>~/.</a:t>
            </a:r>
            <a:r>
              <a:rPr lang="en-US" dirty="0" err="1"/>
              <a:t>ansible.cfg</a:t>
            </a:r>
            <a:r>
              <a:rPr lang="en-US" dirty="0"/>
              <a:t> in the </a:t>
            </a:r>
            <a:r>
              <a:rPr lang="en-US" b="1" dirty="0">
                <a:solidFill>
                  <a:schemeClr val="accent5"/>
                </a:solidFill>
              </a:rPr>
              <a:t>user’s home directory</a:t>
            </a:r>
            <a:r>
              <a:rPr lang="en-US" dirty="0"/>
              <a:t>: For user-specific configurations.</a:t>
            </a:r>
          </a:p>
          <a:p>
            <a:pPr marL="285750" indent="-285750">
              <a:lnSpc>
                <a:spcPct val="150000"/>
              </a:lnSpc>
              <a:buClr>
                <a:schemeClr val="accent5"/>
              </a:buClr>
              <a:buFont typeface="Arial" panose="020B0604020202020204" pitchFamily="34" charset="0"/>
              <a:buChar char="•"/>
            </a:pPr>
            <a:r>
              <a:rPr lang="en-US" b="1" dirty="0">
                <a:solidFill>
                  <a:schemeClr val="accent5"/>
                </a:solidFill>
              </a:rPr>
              <a:t>/</a:t>
            </a:r>
            <a:r>
              <a:rPr lang="en-US" b="1" dirty="0" err="1">
                <a:solidFill>
                  <a:schemeClr val="accent5"/>
                </a:solidFill>
              </a:rPr>
              <a:t>etc</a:t>
            </a:r>
            <a:r>
              <a:rPr lang="en-US" b="1" dirty="0">
                <a:solidFill>
                  <a:schemeClr val="accent5"/>
                </a:solidFill>
              </a:rPr>
              <a:t>/ansible/</a:t>
            </a:r>
            <a:r>
              <a:rPr lang="en-US" dirty="0" err="1"/>
              <a:t>ansible.cfg</a:t>
            </a:r>
            <a:r>
              <a:rPr lang="en-US" dirty="0"/>
              <a:t>: The global system-wide default</a:t>
            </a:r>
          </a:p>
          <a:p>
            <a:pPr>
              <a:lnSpc>
                <a:spcPct val="150000"/>
              </a:lnSpc>
              <a:buClr>
                <a:schemeClr val="accent5"/>
              </a:buClr>
            </a:pPr>
            <a:endParaRPr lang="en-US" dirty="0"/>
          </a:p>
        </p:txBody>
      </p:sp>
      <p:sp>
        <p:nvSpPr>
          <p:cNvPr id="5" name="Title 4">
            <a:extLst>
              <a:ext uri="{FF2B5EF4-FFF2-40B4-BE49-F238E27FC236}">
                <a16:creationId xmlns:a16="http://schemas.microsoft.com/office/drawing/2014/main" id="{AA7B3DF9-A487-DAA6-8EEE-8334FB4EAC3F}"/>
              </a:ext>
            </a:extLst>
          </p:cNvPr>
          <p:cNvSpPr>
            <a:spLocks noGrp="1"/>
          </p:cNvSpPr>
          <p:nvPr>
            <p:ph type="title"/>
          </p:nvPr>
        </p:nvSpPr>
        <p:spPr/>
        <p:txBody>
          <a:bodyPr/>
          <a:lstStyle/>
          <a:p>
            <a:r>
              <a:rPr lang="en-US" dirty="0"/>
              <a:t>Ansible – Configuration File</a:t>
            </a:r>
          </a:p>
        </p:txBody>
      </p:sp>
    </p:spTree>
    <p:extLst>
      <p:ext uri="{BB962C8B-B14F-4D97-AF65-F5344CB8AC3E}">
        <p14:creationId xmlns:p14="http://schemas.microsoft.com/office/powerpoint/2010/main" val="5293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F54F01-CD78-D664-F7BE-CAB2AFC2AD16}"/>
              </a:ext>
            </a:extLst>
          </p:cNvPr>
          <p:cNvSpPr>
            <a:spLocks noGrp="1"/>
          </p:cNvSpPr>
          <p:nvPr>
            <p:ph type="title"/>
          </p:nvPr>
        </p:nvSpPr>
        <p:spPr/>
        <p:txBody>
          <a:bodyPr/>
          <a:lstStyle/>
          <a:p>
            <a:r>
              <a:rPr lang="en-US" dirty="0"/>
              <a:t>Ansible – Configuration File - Creation</a:t>
            </a:r>
          </a:p>
        </p:txBody>
      </p:sp>
      <p:graphicFrame>
        <p:nvGraphicFramePr>
          <p:cNvPr id="4" name="Content Placeholder 3">
            <a:extLst>
              <a:ext uri="{FF2B5EF4-FFF2-40B4-BE49-F238E27FC236}">
                <a16:creationId xmlns:a16="http://schemas.microsoft.com/office/drawing/2014/main" id="{D7DD000D-FF2D-7AE8-28E4-DDC5856B1631}"/>
              </a:ext>
            </a:extLst>
          </p:cNvPr>
          <p:cNvGraphicFramePr>
            <a:graphicFrameLocks noGrp="1"/>
          </p:cNvGraphicFramePr>
          <p:nvPr>
            <p:ph sz="quarter" idx="13"/>
            <p:extLst>
              <p:ext uri="{D42A27DB-BD31-4B8C-83A1-F6EECF244321}">
                <p14:modId xmlns:p14="http://schemas.microsoft.com/office/powerpoint/2010/main" val="4023472365"/>
              </p:ext>
            </p:extLst>
          </p:nvPr>
        </p:nvGraphicFramePr>
        <p:xfrm>
          <a:off x="771525" y="1600200"/>
          <a:ext cx="10567851" cy="4434840"/>
        </p:xfrm>
        <a:graphic>
          <a:graphicData uri="http://schemas.openxmlformats.org/drawingml/2006/table">
            <a:tbl>
              <a:tblPr firstRow="1" firstCol="1" bandRow="1">
                <a:tableStyleId>{5C22544A-7EE6-4342-B048-85BDC9FD1C3A}</a:tableStyleId>
              </a:tblPr>
              <a:tblGrid>
                <a:gridCol w="4747004">
                  <a:extLst>
                    <a:ext uri="{9D8B030D-6E8A-4147-A177-3AD203B41FA5}">
                      <a16:colId xmlns:a16="http://schemas.microsoft.com/office/drawing/2014/main" val="2419305039"/>
                    </a:ext>
                  </a:extLst>
                </a:gridCol>
                <a:gridCol w="5820847">
                  <a:extLst>
                    <a:ext uri="{9D8B030D-6E8A-4147-A177-3AD203B41FA5}">
                      <a16:colId xmlns:a16="http://schemas.microsoft.com/office/drawing/2014/main" val="4112572365"/>
                    </a:ext>
                  </a:extLst>
                </a:gridCol>
              </a:tblGrid>
              <a:tr h="758710">
                <a:tc>
                  <a:txBody>
                    <a:bodyPr/>
                    <a:lstStyle/>
                    <a:p>
                      <a:pPr algn="l">
                        <a:lnSpc>
                          <a:spcPct val="150000"/>
                        </a:lnSpc>
                        <a:spcAft>
                          <a:spcPts val="1200"/>
                        </a:spcAft>
                        <a:buNone/>
                      </a:pPr>
                      <a:r>
                        <a:rPr lang="en-IN" sz="1800" kern="0" dirty="0">
                          <a:solidFill>
                            <a:schemeClr val="tx2"/>
                          </a:solidFill>
                          <a:effectLst/>
                        </a:rPr>
                        <a:t>Location</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solidFill>
                      <a:schemeClr val="accent1">
                        <a:lumMod val="20000"/>
                        <a:lumOff val="80000"/>
                      </a:schemeClr>
                    </a:solidFill>
                  </a:tcPr>
                </a:tc>
                <a:tc>
                  <a:txBody>
                    <a:bodyPr/>
                    <a:lstStyle/>
                    <a:p>
                      <a:pPr algn="l">
                        <a:lnSpc>
                          <a:spcPct val="150000"/>
                        </a:lnSpc>
                        <a:spcAft>
                          <a:spcPts val="1200"/>
                        </a:spcAft>
                        <a:buNone/>
                      </a:pPr>
                      <a:r>
                        <a:rPr lang="en-IN" sz="1800" kern="0" dirty="0">
                          <a:solidFill>
                            <a:schemeClr val="tx2"/>
                          </a:solidFill>
                          <a:effectLst/>
                        </a:rPr>
                        <a:t>Create </a:t>
                      </a:r>
                      <a:r>
                        <a:rPr lang="en-IN" sz="1800" kern="0" dirty="0" err="1">
                          <a:solidFill>
                            <a:schemeClr val="tx2"/>
                          </a:solidFill>
                          <a:effectLst/>
                        </a:rPr>
                        <a:t>ansible.cfg</a:t>
                      </a:r>
                      <a:r>
                        <a:rPr lang="en-IN" sz="1800" kern="0" dirty="0">
                          <a:solidFill>
                            <a:schemeClr val="tx2"/>
                          </a:solidFill>
                          <a:effectLst/>
                        </a:rPr>
                        <a:t> File</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solidFill>
                      <a:schemeClr val="accent1">
                        <a:lumMod val="20000"/>
                        <a:lumOff val="80000"/>
                      </a:schemeClr>
                    </a:solidFill>
                  </a:tcPr>
                </a:tc>
                <a:extLst>
                  <a:ext uri="{0D108BD9-81ED-4DB2-BD59-A6C34878D82A}">
                    <a16:rowId xmlns:a16="http://schemas.microsoft.com/office/drawing/2014/main" val="170964700"/>
                  </a:ext>
                </a:extLst>
              </a:tr>
              <a:tr h="1284839">
                <a:tc>
                  <a:txBody>
                    <a:bodyPr/>
                    <a:lstStyle/>
                    <a:p>
                      <a:pPr algn="l">
                        <a:lnSpc>
                          <a:spcPct val="150000"/>
                        </a:lnSpc>
                        <a:spcAft>
                          <a:spcPts val="1200"/>
                        </a:spcAft>
                        <a:buNone/>
                      </a:pPr>
                      <a:r>
                        <a:rPr lang="en-IN" sz="1800" kern="0" dirty="0">
                          <a:solidFill>
                            <a:schemeClr val="tx2"/>
                          </a:solidFill>
                          <a:effectLst/>
                        </a:rPr>
                        <a:t>Custom path via ANSIBLE_CONFIG env variable</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a:solidFill>
                            <a:schemeClr val="tx2"/>
                          </a:solidFill>
                          <a:effectLst/>
                        </a:rPr>
                        <a:t>touch /your/path/ansible.cfg</a:t>
                      </a:r>
                      <a:br>
                        <a:rPr lang="en-IN" sz="1800" kern="0">
                          <a:solidFill>
                            <a:schemeClr val="tx2"/>
                          </a:solidFill>
                          <a:effectLst/>
                        </a:rPr>
                      </a:br>
                      <a:r>
                        <a:rPr lang="en-IN" sz="1800" kern="0">
                          <a:solidFill>
                            <a:schemeClr val="tx2"/>
                          </a:solidFill>
                          <a:effectLst/>
                        </a:rPr>
                        <a:t>export ANSIBLE_CONFIG=/your/path/ansible.cfg</a:t>
                      </a:r>
                      <a:endParaRPr lang="en-IN" sz="18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838982969"/>
                  </a:ext>
                </a:extLst>
              </a:tr>
              <a:tr h="797097">
                <a:tc>
                  <a:txBody>
                    <a:bodyPr/>
                    <a:lstStyle/>
                    <a:p>
                      <a:pPr algn="l">
                        <a:lnSpc>
                          <a:spcPct val="150000"/>
                        </a:lnSpc>
                        <a:spcAft>
                          <a:spcPts val="1200"/>
                        </a:spcAft>
                        <a:buNone/>
                      </a:pPr>
                      <a:r>
                        <a:rPr lang="en-IN" sz="1800" kern="0" dirty="0">
                          <a:solidFill>
                            <a:schemeClr val="tx2"/>
                          </a:solidFill>
                          <a:effectLst/>
                        </a:rPr>
                        <a:t>Current working directory</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a:solidFill>
                            <a:schemeClr val="tx2"/>
                          </a:solidFill>
                          <a:effectLst/>
                        </a:rPr>
                        <a:t>touch ./</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754305649"/>
                  </a:ext>
                </a:extLst>
              </a:tr>
              <a:tr h="797097">
                <a:tc>
                  <a:txBody>
                    <a:bodyPr/>
                    <a:lstStyle/>
                    <a:p>
                      <a:pPr algn="l">
                        <a:lnSpc>
                          <a:spcPct val="150000"/>
                        </a:lnSpc>
                        <a:spcAft>
                          <a:spcPts val="1200"/>
                        </a:spcAft>
                        <a:buNone/>
                      </a:pPr>
                      <a:r>
                        <a:rPr lang="en-IN" sz="1800" kern="0">
                          <a:solidFill>
                            <a:schemeClr val="tx2"/>
                          </a:solidFill>
                          <a:effectLst/>
                        </a:rPr>
                        <a:t>User's home directory (~/.ansible.cfg)</a:t>
                      </a:r>
                      <a:endParaRPr lang="en-IN" sz="18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a:solidFill>
                            <a:schemeClr val="tx2"/>
                          </a:solidFill>
                          <a:effectLst/>
                        </a:rPr>
                        <a:t>touch ~/.</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216777490"/>
                  </a:ext>
                </a:extLst>
              </a:tr>
              <a:tr h="797097">
                <a:tc>
                  <a:txBody>
                    <a:bodyPr/>
                    <a:lstStyle/>
                    <a:p>
                      <a:pPr algn="l">
                        <a:lnSpc>
                          <a:spcPct val="150000"/>
                        </a:lnSpc>
                        <a:spcAft>
                          <a:spcPts val="1200"/>
                        </a:spcAft>
                        <a:buNone/>
                      </a:pPr>
                      <a:r>
                        <a:rPr lang="en-IN" sz="1800" kern="0" dirty="0">
                          <a:solidFill>
                            <a:schemeClr val="tx2"/>
                          </a:solidFill>
                          <a:effectLst/>
                        </a:rPr>
                        <a:t>System-wide (/etc/ansible/</a:t>
                      </a:r>
                      <a:r>
                        <a:rPr lang="en-IN" sz="1800" kern="0" dirty="0" err="1">
                          <a:solidFill>
                            <a:schemeClr val="tx2"/>
                          </a:solidFill>
                          <a:effectLst/>
                        </a:rPr>
                        <a:t>ansible.cfg</a:t>
                      </a:r>
                      <a:r>
                        <a:rPr lang="en-IN" sz="1800" kern="0" dirty="0">
                          <a:solidFill>
                            <a:schemeClr val="tx2"/>
                          </a:solidFill>
                          <a:effectLst/>
                        </a:rPr>
                        <a:t>)</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err="1">
                          <a:solidFill>
                            <a:schemeClr val="tx2"/>
                          </a:solidFill>
                          <a:effectLst/>
                        </a:rPr>
                        <a:t>sudo</a:t>
                      </a:r>
                      <a:r>
                        <a:rPr lang="en-IN" sz="1800" kern="0" dirty="0">
                          <a:solidFill>
                            <a:schemeClr val="tx2"/>
                          </a:solidFill>
                          <a:effectLst/>
                        </a:rPr>
                        <a:t> touch /etc/ansible/</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2696745220"/>
                  </a:ext>
                </a:extLst>
              </a:tr>
            </a:tbl>
          </a:graphicData>
        </a:graphic>
      </p:graphicFrame>
    </p:spTree>
    <p:extLst>
      <p:ext uri="{BB962C8B-B14F-4D97-AF65-F5344CB8AC3E}">
        <p14:creationId xmlns:p14="http://schemas.microsoft.com/office/powerpoint/2010/main" val="73955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81E22E0-8B1E-E9A8-413B-FF1F7C24366D}"/>
              </a:ext>
            </a:extLst>
          </p:cNvPr>
          <p:cNvSpPr>
            <a:spLocks noGrp="1"/>
          </p:cNvSpPr>
          <p:nvPr>
            <p:ph sz="quarter" idx="14"/>
          </p:nvPr>
        </p:nvSpPr>
        <p:spPr>
          <a:xfrm>
            <a:off x="768875" y="1608575"/>
            <a:ext cx="5084064" cy="5067022"/>
          </a:xfrm>
        </p:spPr>
        <p:txBody>
          <a:bodyPr/>
          <a:lstStyle/>
          <a:p>
            <a:pPr>
              <a:buNone/>
            </a:pPr>
            <a:r>
              <a:rPr lang="en-IN" sz="1600" kern="0" dirty="0">
                <a:solidFill>
                  <a:schemeClr val="accent5"/>
                </a:solidFill>
                <a:effectLst/>
                <a:ea typeface="Times New Roman" panose="02020603050405020304" pitchFamily="18" charset="0"/>
                <a:cs typeface="Times New Roman" panose="02020603050405020304" pitchFamily="18" charset="0"/>
              </a:rPr>
              <a:t>[defaults]</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Inventory file path.</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569CD6"/>
                </a:solidFill>
                <a:effectLst/>
                <a:ea typeface="Times New Roman" panose="02020603050405020304" pitchFamily="18" charset="0"/>
                <a:cs typeface="Times New Roman" panose="02020603050405020304" pitchFamily="18" charset="0"/>
              </a:rPr>
              <a:t>inventory</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a:t>
            </a:r>
            <a:r>
              <a:rPr lang="en-IN" sz="1600" kern="0" dirty="0" err="1">
                <a:solidFill>
                  <a:schemeClr val="tx2"/>
                </a:solidFill>
                <a:effectLst/>
                <a:ea typeface="Times New Roman" panose="02020603050405020304" pitchFamily="18" charset="0"/>
                <a:cs typeface="Times New Roman" panose="02020603050405020304" pitchFamily="18" charset="0"/>
              </a:rPr>
              <a:t>inventory.cfg</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Remote user for SSH connections.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remote_user</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admin</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Disable host key checking (for testing purposes only).</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host_key_checking</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False</a:t>
            </a:r>
          </a:p>
          <a:p>
            <a:pPr>
              <a:buNone/>
            </a:pPr>
            <a:r>
              <a:rPr lang="en-IN" sz="1600" kern="0" dirty="0">
                <a:solidFill>
                  <a:srgbClr val="569CD6"/>
                </a:solidFill>
                <a:cs typeface="Times New Roman" panose="02020603050405020304" pitchFamily="18" charset="0"/>
              </a:rPr>
              <a:t>fork </a:t>
            </a:r>
            <a:r>
              <a:rPr lang="en-IN" sz="1600" kern="0" dirty="0">
                <a:solidFill>
                  <a:schemeClr val="tx2"/>
                </a:solidFill>
                <a:effectLst/>
                <a:ea typeface="Calibri" panose="020F0502020204030204" pitchFamily="34" charset="0"/>
                <a:cs typeface="Times New Roman" panose="02020603050405020304" pitchFamily="18" charset="0"/>
              </a:rPr>
              <a:t>= 5</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chemeClr val="accent5"/>
                </a:solidFill>
                <a:effectLst/>
                <a:ea typeface="Times New Roman" panose="02020603050405020304" pitchFamily="18" charset="0"/>
                <a:cs typeface="Times New Roman" panose="02020603050405020304" pitchFamily="18" charset="0"/>
              </a:rPr>
              <a:t>[</a:t>
            </a:r>
            <a:r>
              <a:rPr lang="en-IN" sz="1600" kern="0" dirty="0" err="1">
                <a:solidFill>
                  <a:schemeClr val="accent5"/>
                </a:solidFill>
                <a:effectLst/>
                <a:ea typeface="Times New Roman" panose="02020603050405020304" pitchFamily="18" charset="0"/>
                <a:cs typeface="Times New Roman" panose="02020603050405020304" pitchFamily="18" charset="0"/>
              </a:rPr>
              <a:t>privilege_escalation</a:t>
            </a:r>
            <a:r>
              <a:rPr lang="en-IN" sz="1600" kern="0" dirty="0">
                <a:solidFill>
                  <a:schemeClr val="accent5"/>
                </a:solidFill>
                <a:effectLst/>
                <a:ea typeface="Times New Roman" panose="02020603050405020304" pitchFamily="18" charset="0"/>
                <a:cs typeface="Times New Roman" panose="02020603050405020304" pitchFamily="18" charset="0"/>
              </a:rPr>
              <a:t>]</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Enable privilege escalation (</a:t>
            </a:r>
            <a:r>
              <a:rPr lang="en-IN" sz="1600" kern="0" dirty="0" err="1">
                <a:solidFill>
                  <a:srgbClr val="6A9955"/>
                </a:solidFill>
                <a:effectLst/>
                <a:ea typeface="Times New Roman" panose="02020603050405020304" pitchFamily="18" charset="0"/>
                <a:cs typeface="Times New Roman" panose="02020603050405020304" pitchFamily="18" charset="0"/>
              </a:rPr>
              <a:t>sudo</a:t>
            </a:r>
            <a:r>
              <a:rPr lang="en-IN" sz="1600" kern="0" dirty="0">
                <a:solidFill>
                  <a:srgbClr val="6A9955"/>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569CD6"/>
                </a:solidFill>
                <a:effectLst/>
                <a:ea typeface="Times New Roman" panose="02020603050405020304" pitchFamily="18" charset="0"/>
                <a:cs typeface="Times New Roman" panose="02020603050405020304" pitchFamily="18" charset="0"/>
              </a:rPr>
              <a:t>become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True</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Method for privilege escalation.</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become_method</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a:t>
            </a:r>
            <a:r>
              <a:rPr lang="en-IN" sz="1600" kern="0" dirty="0" err="1">
                <a:solidFill>
                  <a:schemeClr val="tx2"/>
                </a:solidFill>
                <a:effectLst/>
                <a:ea typeface="Times New Roman" panose="02020603050405020304" pitchFamily="18" charset="0"/>
                <a:cs typeface="Times New Roman" panose="02020603050405020304" pitchFamily="18" charset="0"/>
              </a:rPr>
              <a:t>sudo</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User to become (root).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become_user</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root</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r>
              <a:rPr lang="en-IN" sz="1600" kern="0" dirty="0">
                <a:solidFill>
                  <a:srgbClr val="000000"/>
                </a:solidFill>
                <a:effectLst/>
                <a:ea typeface="Times New Roman" panose="02020603050405020304" pitchFamily="18" charset="0"/>
                <a:cs typeface="Menlo" panose="020B0609030804020204" pitchFamily="49" charset="0"/>
              </a:rPr>
              <a:t> </a:t>
            </a:r>
            <a:endParaRPr lang="en-IN" sz="1600" kern="100" dirty="0">
              <a:effectLst/>
              <a:ea typeface="Calibri" panose="020F0502020204030204" pitchFamily="34" charset="0"/>
              <a:cs typeface="Times New Roman" panose="02020603050405020304" pitchFamily="18" charset="0"/>
            </a:endParaRPr>
          </a:p>
          <a:p>
            <a:endParaRPr lang="en-US" sz="1600" dirty="0"/>
          </a:p>
        </p:txBody>
      </p:sp>
      <p:sp>
        <p:nvSpPr>
          <p:cNvPr id="14" name="Content Placeholder 13">
            <a:extLst>
              <a:ext uri="{FF2B5EF4-FFF2-40B4-BE49-F238E27FC236}">
                <a16:creationId xmlns:a16="http://schemas.microsoft.com/office/drawing/2014/main" id="{BD34F255-B85C-525D-1172-1C6D6B8C643B}"/>
              </a:ext>
            </a:extLst>
          </p:cNvPr>
          <p:cNvSpPr>
            <a:spLocks noGrp="1"/>
          </p:cNvSpPr>
          <p:nvPr>
            <p:ph sz="quarter" idx="15"/>
          </p:nvPr>
        </p:nvSpPr>
        <p:spPr/>
        <p:txBody>
          <a:bodyPr/>
          <a:lstStyle/>
          <a:p>
            <a:pPr>
              <a:buNone/>
            </a:pPr>
            <a:r>
              <a:rPr lang="en-IN" sz="1600" kern="0" dirty="0">
                <a:solidFill>
                  <a:schemeClr val="accent5"/>
                </a:solidFill>
                <a:effectLst/>
                <a:ea typeface="Times New Roman" panose="02020603050405020304" pitchFamily="18" charset="0"/>
                <a:cs typeface="Times New Roman" panose="02020603050405020304" pitchFamily="18" charset="0"/>
              </a:rPr>
              <a:t>[</a:t>
            </a:r>
            <a:r>
              <a:rPr lang="en-IN" sz="1600" kern="0" dirty="0" err="1">
                <a:solidFill>
                  <a:schemeClr val="accent5"/>
                </a:solidFill>
                <a:effectLst/>
                <a:ea typeface="Times New Roman" panose="02020603050405020304" pitchFamily="18" charset="0"/>
                <a:cs typeface="Times New Roman" panose="02020603050405020304" pitchFamily="18" charset="0"/>
              </a:rPr>
              <a:t>ssh_connection</a:t>
            </a:r>
            <a:r>
              <a:rPr lang="en-IN" sz="1600" kern="0" dirty="0">
                <a:solidFill>
                  <a:schemeClr val="accent5"/>
                </a:solidFill>
                <a:effectLst/>
                <a:ea typeface="Times New Roman" panose="02020603050405020304" pitchFamily="18" charset="0"/>
                <a:cs typeface="Times New Roman" panose="02020603050405020304" pitchFamily="18" charset="0"/>
              </a:rPr>
              <a:t>]</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Enable SSH connection multiplexing for faster connections.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a:t>
            </a:r>
            <a:r>
              <a:rPr lang="en-IN" sz="1600" kern="0" dirty="0" err="1">
                <a:solidFill>
                  <a:srgbClr val="6A9955"/>
                </a:solidFill>
                <a:effectLst/>
                <a:ea typeface="Times New Roman" panose="02020603050405020304" pitchFamily="18" charset="0"/>
                <a:cs typeface="Times New Roman" panose="02020603050405020304" pitchFamily="18" charset="0"/>
              </a:rPr>
              <a:t>ControlMaster</a:t>
            </a:r>
            <a:r>
              <a:rPr lang="en-IN" sz="1600" kern="0" dirty="0">
                <a:solidFill>
                  <a:srgbClr val="6A9955"/>
                </a:solidFill>
                <a:effectLst/>
                <a:ea typeface="Times New Roman" panose="02020603050405020304" pitchFamily="18" charset="0"/>
                <a:cs typeface="Times New Roman" panose="02020603050405020304" pitchFamily="18" charset="0"/>
              </a:rPr>
              <a:t>=auto: Reuse existing connections if available, otherwise create a new one.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a:t>
            </a:r>
            <a:r>
              <a:rPr lang="en-IN" sz="1600" kern="0" dirty="0" err="1">
                <a:solidFill>
                  <a:srgbClr val="6A9955"/>
                </a:solidFill>
                <a:effectLst/>
                <a:ea typeface="Times New Roman" panose="02020603050405020304" pitchFamily="18" charset="0"/>
                <a:cs typeface="Times New Roman" panose="02020603050405020304" pitchFamily="18" charset="0"/>
              </a:rPr>
              <a:t>ControlPersist</a:t>
            </a:r>
            <a:r>
              <a:rPr lang="en-IN" sz="1600" kern="0" dirty="0">
                <a:solidFill>
                  <a:srgbClr val="6A9955"/>
                </a:solidFill>
                <a:effectLst/>
                <a:ea typeface="Times New Roman" panose="02020603050405020304" pitchFamily="18" charset="0"/>
                <a:cs typeface="Times New Roman" panose="02020603050405020304" pitchFamily="18" charset="0"/>
              </a:rPr>
              <a:t>=60s: Keep master connection alive for 60s after the last client disconnects.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ssh_args</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-o</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err="1">
                <a:solidFill>
                  <a:srgbClr val="569CD6"/>
                </a:solidFill>
                <a:effectLst/>
                <a:ea typeface="Times New Roman" panose="02020603050405020304" pitchFamily="18" charset="0"/>
                <a:cs typeface="Times New Roman" panose="02020603050405020304" pitchFamily="18" charset="0"/>
              </a:rPr>
              <a:t>ControlMaster</a:t>
            </a:r>
            <a:r>
              <a:rPr lang="en-IN" sz="1600" kern="0" dirty="0">
                <a:solidFill>
                  <a:schemeClr val="tx2"/>
                </a:solidFill>
                <a:effectLst/>
                <a:ea typeface="Times New Roman" panose="02020603050405020304" pitchFamily="18" charset="0"/>
                <a:cs typeface="Times New Roman" panose="02020603050405020304" pitchFamily="18" charset="0"/>
              </a:rPr>
              <a:t>=auto -o </a:t>
            </a:r>
            <a:r>
              <a:rPr lang="en-IN" sz="1600" kern="0" dirty="0" err="1">
                <a:solidFill>
                  <a:srgbClr val="569CD6"/>
                </a:solidFill>
                <a:effectLst/>
                <a:ea typeface="Times New Roman" panose="02020603050405020304" pitchFamily="18" charset="0"/>
                <a:cs typeface="Times New Roman" panose="02020603050405020304" pitchFamily="18" charset="0"/>
              </a:rPr>
              <a:t>ControlPersist</a:t>
            </a:r>
            <a:r>
              <a:rPr lang="en-IN" sz="1600" kern="0" dirty="0">
                <a:solidFill>
                  <a:schemeClr val="tx2"/>
                </a:solidFill>
                <a:effectLst/>
                <a:ea typeface="Times New Roman" panose="02020603050405020304" pitchFamily="18" charset="0"/>
                <a:cs typeface="Times New Roman" panose="02020603050405020304" pitchFamily="18" charset="0"/>
              </a:rPr>
              <a:t>=60s</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chemeClr val="accent5"/>
                </a:solidFill>
                <a:effectLst/>
                <a:ea typeface="Times New Roman" panose="02020603050405020304" pitchFamily="18" charset="0"/>
                <a:cs typeface="Times New Roman" panose="02020603050405020304" pitchFamily="18" charset="0"/>
              </a:rPr>
              <a:t>[logging]</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Log file path.</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log_path</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/var/log/</a:t>
            </a:r>
            <a:r>
              <a:rPr lang="en-IN" sz="1600" kern="0" dirty="0" err="1">
                <a:solidFill>
                  <a:schemeClr val="tx2"/>
                </a:solidFill>
                <a:effectLst/>
                <a:ea typeface="Times New Roman" panose="02020603050405020304" pitchFamily="18" charset="0"/>
                <a:cs typeface="Times New Roman" panose="02020603050405020304" pitchFamily="18" charset="0"/>
              </a:rPr>
              <a:t>ansible.log</a:t>
            </a:r>
            <a:endParaRPr lang="en-IN" sz="1600" kern="100" dirty="0">
              <a:solidFill>
                <a:schemeClr val="tx2"/>
              </a:solidFill>
              <a:effectLst/>
              <a:ea typeface="Calibri" panose="020F0502020204030204" pitchFamily="34" charset="0"/>
              <a:cs typeface="Times New Roman" panose="02020603050405020304" pitchFamily="18" charset="0"/>
            </a:endParaRPr>
          </a:p>
          <a:p>
            <a:endParaRPr lang="en-US" sz="1600" dirty="0"/>
          </a:p>
        </p:txBody>
      </p:sp>
      <p:sp>
        <p:nvSpPr>
          <p:cNvPr id="13" name="Title 12">
            <a:extLst>
              <a:ext uri="{FF2B5EF4-FFF2-40B4-BE49-F238E27FC236}">
                <a16:creationId xmlns:a16="http://schemas.microsoft.com/office/drawing/2014/main" id="{CD36B84E-CB65-66CF-9ECF-30A008B56665}"/>
              </a:ext>
            </a:extLst>
          </p:cNvPr>
          <p:cNvSpPr>
            <a:spLocks noGrp="1"/>
          </p:cNvSpPr>
          <p:nvPr>
            <p:ph type="title"/>
          </p:nvPr>
        </p:nvSpPr>
        <p:spPr/>
        <p:txBody>
          <a:bodyPr/>
          <a:lstStyle/>
          <a:p>
            <a:r>
              <a:rPr lang="en-US" dirty="0"/>
              <a:t>Ansible – Configuration File – Common Sections</a:t>
            </a:r>
          </a:p>
        </p:txBody>
      </p:sp>
    </p:spTree>
    <p:extLst>
      <p:ext uri="{BB962C8B-B14F-4D97-AF65-F5344CB8AC3E}">
        <p14:creationId xmlns:p14="http://schemas.microsoft.com/office/powerpoint/2010/main" val="207592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6424E-ABC8-DBA7-F8C7-06EC54CA9A10}"/>
              </a:ext>
            </a:extLst>
          </p:cNvPr>
          <p:cNvSpPr>
            <a:spLocks noGrp="1"/>
          </p:cNvSpPr>
          <p:nvPr>
            <p:ph sz="quarter" idx="14"/>
          </p:nvPr>
        </p:nvSpPr>
        <p:spPr/>
        <p:txBody>
          <a:bodyPr/>
          <a:lstStyle/>
          <a:p>
            <a:pPr>
              <a:spcBef>
                <a:spcPts val="600"/>
              </a:spcBef>
              <a:buNone/>
            </a:pPr>
            <a:r>
              <a:rPr lang="en-IN" sz="1600" b="1" u="sng" kern="1200" dirty="0">
                <a:solidFill>
                  <a:srgbClr val="312D2A"/>
                </a:solidFill>
                <a:effectLst/>
                <a:ea typeface="+mn-ea"/>
                <a:cs typeface="Oracle Sans Tab" panose="020B0503020204020204" pitchFamily="34" charset="0"/>
              </a:rPr>
              <a:t>Inventory File (</a:t>
            </a:r>
            <a:r>
              <a:rPr lang="en-IN" sz="1600" b="1" u="sng" kern="1200" dirty="0" err="1">
                <a:solidFill>
                  <a:srgbClr val="312D2A"/>
                </a:solidFill>
                <a:effectLst/>
                <a:ea typeface="+mn-ea"/>
                <a:cs typeface="Oracle Sans Tab" panose="020B0503020204020204" pitchFamily="34" charset="0"/>
              </a:rPr>
              <a:t>inventory.ini</a:t>
            </a:r>
            <a:r>
              <a:rPr lang="en-IN" sz="1600" b="1" u="sng" kern="1200" dirty="0">
                <a:solidFill>
                  <a:srgbClr val="312D2A"/>
                </a:solidFill>
                <a:effectLst/>
                <a:ea typeface="+mn-ea"/>
                <a:cs typeface="Oracle Sans Tab" panose="020B0503020204020204" pitchFamily="34" charset="0"/>
              </a:rPr>
              <a:t>)</a:t>
            </a:r>
            <a:br>
              <a:rPr lang="en-IN" sz="1600" kern="1200" dirty="0">
                <a:solidFill>
                  <a:srgbClr val="312D2A"/>
                </a:solidFill>
                <a:effectLst/>
                <a:ea typeface="+mn-ea"/>
                <a:cs typeface="Oracle Sans Tab" panose="020B0503020204020204" pitchFamily="34" charset="0"/>
              </a:rPr>
            </a:br>
            <a:r>
              <a:rPr lang="en-IN" sz="1600" kern="1200" dirty="0">
                <a:solidFill>
                  <a:srgbClr val="D4D4D4"/>
                </a:solidFill>
                <a:effectLst/>
                <a:ea typeface="+mn-ea"/>
                <a:cs typeface="Oracle Sans Tab" panose="020B0503020204020204" pitchFamily="34" charset="0"/>
              </a:rPr>
              <a:t>[</a:t>
            </a:r>
            <a:r>
              <a:rPr lang="en-IN" sz="1600" kern="1200" dirty="0">
                <a:solidFill>
                  <a:srgbClr val="CE9178"/>
                </a:solidFill>
                <a:effectLst/>
                <a:ea typeface="+mn-ea"/>
                <a:cs typeface="Oracle Sans Tab" panose="020B0503020204020204" pitchFamily="34" charset="0"/>
              </a:rPr>
              <a:t>web</a:t>
            </a:r>
            <a:r>
              <a:rPr lang="en-IN" sz="1600" kern="1200" dirty="0">
                <a:solidFill>
                  <a:srgbClr val="D4D4D4"/>
                </a:solidFill>
                <a:effectLst/>
                <a:ea typeface="+mn-ea"/>
                <a:cs typeface="Oracle Sans Tab" panose="020B0503020204020204" pitchFamily="34" charset="0"/>
              </a:rPr>
              <a:t>]</a:t>
            </a:r>
            <a:endParaRPr lang="en-IN" sz="1600" dirty="0">
              <a:effectLst/>
              <a:ea typeface="Times New Roman" panose="02020603050405020304" pitchFamily="18" charset="0"/>
            </a:endParaRPr>
          </a:p>
          <a:p>
            <a:pPr>
              <a:spcBef>
                <a:spcPts val="600"/>
              </a:spcBef>
              <a:buNone/>
            </a:pPr>
            <a:r>
              <a:rPr lang="en-IN" sz="1600" kern="1200" dirty="0">
                <a:solidFill>
                  <a:srgbClr val="CE9178"/>
                </a:solidFill>
                <a:effectLst/>
                <a:ea typeface="+mn-ea"/>
                <a:cs typeface="Oracle Sans Tab" panose="020B0503020204020204" pitchFamily="34" charset="0"/>
              </a:rPr>
              <a:t>10.22.0.11</a:t>
            </a:r>
            <a:r>
              <a:rPr lang="en-IN" sz="1600" kern="1200" dirty="0">
                <a:solidFill>
                  <a:srgbClr val="D4D4D4"/>
                </a:solidFill>
                <a:effectLst/>
                <a:ea typeface="+mn-ea"/>
                <a:cs typeface="Oracle Sans Tab" panose="020B0503020204020204" pitchFamily="34" charset="0"/>
              </a:rPr>
              <a:t> </a:t>
            </a:r>
            <a:r>
              <a:rPr lang="en-IN" sz="1600" kern="1200" dirty="0">
                <a:solidFill>
                  <a:srgbClr val="6A9955"/>
                </a:solidFill>
                <a:effectLst/>
                <a:ea typeface="+mn-ea"/>
                <a:cs typeface="Oracle Sans Tab" panose="020B0503020204020204" pitchFamily="34" charset="0"/>
              </a:rPr>
              <a:t># Replace with your server IP</a:t>
            </a:r>
            <a:endParaRPr lang="en-IN" sz="1600" dirty="0">
              <a:effectLst/>
              <a:ea typeface="Times New Roman" panose="02020603050405020304" pitchFamily="18" charset="0"/>
            </a:endParaRPr>
          </a:p>
          <a:p>
            <a:pPr>
              <a:spcBef>
                <a:spcPts val="600"/>
              </a:spcBef>
              <a:buNone/>
            </a:pPr>
            <a:r>
              <a:rPr lang="en-US" sz="1600" b="1" u="sng" kern="1200" dirty="0" err="1">
                <a:solidFill>
                  <a:srgbClr val="312D2A"/>
                </a:solidFill>
                <a:effectLst/>
                <a:ea typeface="+mn-ea"/>
                <a:cs typeface="Oracle Sans Tab" panose="020B0503020204020204" pitchFamily="34" charset="0"/>
              </a:rPr>
              <a:t>Ansible.cfg</a:t>
            </a:r>
            <a:endParaRPr lang="en-IN" sz="1600" b="1" u="sng"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[defaults]</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inventory = ./</a:t>
            </a:r>
            <a:r>
              <a:rPr lang="en-IN" sz="1600" kern="1200" dirty="0" err="1">
                <a:solidFill>
                  <a:srgbClr val="569CD6"/>
                </a:solidFill>
                <a:effectLst/>
                <a:ea typeface="+mn-ea"/>
                <a:cs typeface="Oracle Sans Tab" panose="020B0503020204020204" pitchFamily="34" charset="0"/>
              </a:rPr>
              <a:t>inventory.ini</a:t>
            </a:r>
            <a:endParaRPr lang="en-IN" sz="1600" dirty="0">
              <a:effectLst/>
              <a:ea typeface="Times New Roman" panose="02020603050405020304" pitchFamily="18" charset="0"/>
            </a:endParaRPr>
          </a:p>
          <a:p>
            <a:pPr>
              <a:spcBef>
                <a:spcPts val="600"/>
              </a:spcBef>
              <a:buNone/>
            </a:pPr>
            <a:r>
              <a:rPr lang="en-IN" sz="1600" kern="1200" dirty="0" err="1">
                <a:solidFill>
                  <a:srgbClr val="569CD6"/>
                </a:solidFill>
                <a:effectLst/>
                <a:ea typeface="+mn-ea"/>
                <a:cs typeface="Oracle Sans Tab" panose="020B0503020204020204" pitchFamily="34" charset="0"/>
              </a:rPr>
              <a:t>host_key_checking</a:t>
            </a:r>
            <a:r>
              <a:rPr lang="en-IN" sz="1600" kern="1200" dirty="0">
                <a:solidFill>
                  <a:srgbClr val="569CD6"/>
                </a:solidFill>
                <a:effectLst/>
                <a:ea typeface="+mn-ea"/>
                <a:cs typeface="Oracle Sans Tab" panose="020B0503020204020204" pitchFamily="34" charset="0"/>
              </a:rPr>
              <a:t> = False</a:t>
            </a:r>
            <a:endParaRPr lang="en-IN" sz="1600" dirty="0">
              <a:effectLst/>
              <a:ea typeface="Times New Roman" panose="02020603050405020304" pitchFamily="18" charset="0"/>
            </a:endParaRPr>
          </a:p>
          <a:p>
            <a:pPr>
              <a:spcBef>
                <a:spcPts val="600"/>
              </a:spcBef>
              <a:buNone/>
            </a:pPr>
            <a:br>
              <a:rPr lang="en-IN" sz="1600" kern="1200" dirty="0">
                <a:solidFill>
                  <a:srgbClr val="569CD6"/>
                </a:solidFill>
                <a:effectLst/>
                <a:ea typeface="+mn-ea"/>
                <a:cs typeface="Oracle Sans Tab" panose="020B0503020204020204" pitchFamily="34" charset="0"/>
              </a:rPr>
            </a:br>
            <a:r>
              <a:rPr lang="en-IN" sz="1600" kern="1200" dirty="0">
                <a:solidFill>
                  <a:srgbClr val="569CD6"/>
                </a:solidFill>
                <a:effectLst/>
                <a:ea typeface="+mn-ea"/>
                <a:cs typeface="Oracle Sans Tab" panose="020B0503020204020204" pitchFamily="34" charset="0"/>
              </a:rPr>
              <a:t>[</a:t>
            </a:r>
            <a:r>
              <a:rPr lang="en-IN" sz="1600" kern="1200" dirty="0" err="1">
                <a:solidFill>
                  <a:srgbClr val="569CD6"/>
                </a:solidFill>
                <a:effectLst/>
                <a:ea typeface="+mn-ea"/>
                <a:cs typeface="Oracle Sans Tab" panose="020B0503020204020204" pitchFamily="34" charset="0"/>
              </a:rPr>
              <a:t>privilege_escalation</a:t>
            </a:r>
            <a:r>
              <a:rPr lang="en-IN" sz="1600" kern="1200" dirty="0">
                <a:solidFill>
                  <a:srgbClr val="569CD6"/>
                </a:solidFill>
                <a:effectLst/>
                <a:ea typeface="+mn-ea"/>
                <a:cs typeface="Oracle Sans Tab" panose="020B0503020204020204" pitchFamily="34" charset="0"/>
              </a:rPr>
              <a:t>]</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become = True</a:t>
            </a:r>
            <a:endParaRPr lang="en-IN" sz="1600" dirty="0">
              <a:effectLst/>
              <a:ea typeface="Times New Roman" panose="02020603050405020304" pitchFamily="18" charset="0"/>
            </a:endParaRPr>
          </a:p>
          <a:p>
            <a:pPr>
              <a:spcBef>
                <a:spcPts val="600"/>
              </a:spcBef>
              <a:buNone/>
            </a:pPr>
            <a:r>
              <a:rPr lang="en-US" sz="1600" b="1" u="sng" kern="1200" dirty="0">
                <a:solidFill>
                  <a:srgbClr val="312D2A"/>
                </a:solidFill>
                <a:effectLst/>
                <a:ea typeface="+mn-ea"/>
                <a:cs typeface="Oracle Sans Tab" panose="020B0503020204020204" pitchFamily="34" charset="0"/>
              </a:rPr>
              <a:t>Ansible Commands</a:t>
            </a:r>
            <a:endParaRPr lang="en-IN" sz="1600" b="1" u="sng" dirty="0">
              <a:effectLst/>
              <a:ea typeface="Times New Roman" panose="02020603050405020304" pitchFamily="18" charset="0"/>
            </a:endParaRPr>
          </a:p>
          <a:p>
            <a:pPr>
              <a:spcBef>
                <a:spcPts val="600"/>
              </a:spcBef>
              <a:buNone/>
            </a:pPr>
            <a:r>
              <a:rPr lang="en-IN" sz="1600" kern="1200" dirty="0">
                <a:solidFill>
                  <a:srgbClr val="6A9955"/>
                </a:solidFill>
                <a:effectLst/>
                <a:ea typeface="+mn-ea"/>
                <a:cs typeface="Oracle Sans Tab" panose="020B0503020204020204" pitchFamily="34" charset="0"/>
              </a:rPr>
              <a:t># Run </a:t>
            </a:r>
            <a:r>
              <a:rPr lang="en-IN" sz="1600" kern="1200" dirty="0" err="1">
                <a:solidFill>
                  <a:srgbClr val="6A9955"/>
                </a:solidFill>
                <a:effectLst/>
                <a:ea typeface="+mn-ea"/>
                <a:cs typeface="Oracle Sans Tab" panose="020B0503020204020204" pitchFamily="34" charset="0"/>
              </a:rPr>
              <a:t>PLaybook</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ansible-playbook </a:t>
            </a:r>
            <a:r>
              <a:rPr lang="en-IN" sz="1600" kern="1200" dirty="0" err="1">
                <a:solidFill>
                  <a:srgbClr val="569CD6"/>
                </a:solidFill>
                <a:effectLst/>
                <a:ea typeface="+mn-ea"/>
                <a:cs typeface="Oracle Sans Tab" panose="020B0503020204020204" pitchFamily="34" charset="0"/>
              </a:rPr>
              <a:t>nginx_install.yml</a:t>
            </a:r>
            <a:br>
              <a:rPr lang="en-IN" sz="1600" kern="1200" dirty="0">
                <a:solidFill>
                  <a:srgbClr val="D4D4D4"/>
                </a:solidFill>
                <a:effectLst/>
                <a:ea typeface="+mn-ea"/>
                <a:cs typeface="Oracle Sans Tab" panose="020B0503020204020204" pitchFamily="34" charset="0"/>
              </a:rPr>
            </a:br>
            <a:r>
              <a:rPr lang="en-IN" sz="1600" kern="1200" dirty="0">
                <a:solidFill>
                  <a:srgbClr val="6A9955"/>
                </a:solidFill>
                <a:effectLst/>
                <a:ea typeface="+mn-ea"/>
                <a:cs typeface="Oracle Sans Tab" panose="020B0503020204020204" pitchFamily="34" charset="0"/>
              </a:rPr>
              <a:t># Check active </a:t>
            </a:r>
            <a:r>
              <a:rPr lang="en-IN" sz="1600" kern="1200" dirty="0" err="1">
                <a:solidFill>
                  <a:srgbClr val="6A9955"/>
                </a:solidFill>
                <a:effectLst/>
                <a:ea typeface="+mn-ea"/>
                <a:cs typeface="Oracle Sans Tab" panose="020B0503020204020204" pitchFamily="34" charset="0"/>
              </a:rPr>
              <a:t>ansible.cfg</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ansible --version | grep "config file"</a:t>
            </a:r>
            <a:br>
              <a:rPr lang="en-IN" sz="1600" kern="1200" dirty="0">
                <a:solidFill>
                  <a:srgbClr val="D4D4D4"/>
                </a:solidFill>
                <a:effectLst/>
                <a:ea typeface="+mn-ea"/>
                <a:cs typeface="Oracle Sans Tab" panose="020B0503020204020204" pitchFamily="34" charset="0"/>
              </a:rPr>
            </a:br>
            <a:r>
              <a:rPr lang="en-IN" sz="1600" kern="1200" dirty="0">
                <a:solidFill>
                  <a:srgbClr val="6A9955"/>
                </a:solidFill>
                <a:effectLst/>
                <a:ea typeface="+mn-ea"/>
                <a:cs typeface="Oracle Sans Tab" panose="020B0503020204020204" pitchFamily="34" charset="0"/>
              </a:rPr>
              <a:t># Show inventory configuration</a:t>
            </a:r>
            <a:endParaRPr lang="en-IN" sz="1600" dirty="0">
              <a:effectLst/>
              <a:ea typeface="Times New Roman" panose="02020603050405020304" pitchFamily="18" charset="0"/>
            </a:endParaRPr>
          </a:p>
          <a:p>
            <a:pPr>
              <a:spcBef>
                <a:spcPts val="600"/>
              </a:spcBef>
            </a:pPr>
            <a:r>
              <a:rPr lang="en-IN" sz="1600" kern="1200" dirty="0">
                <a:solidFill>
                  <a:srgbClr val="569CD6"/>
                </a:solidFill>
                <a:effectLst/>
                <a:ea typeface="+mn-ea"/>
                <a:cs typeface="Oracle Sans Tab" panose="020B0503020204020204" pitchFamily="34" charset="0"/>
              </a:rPr>
              <a:t>ansible-inventory --list</a:t>
            </a:r>
            <a:endParaRPr lang="en-IN" sz="1600" dirty="0">
              <a:effectLst/>
              <a:ea typeface="Times New Roman" panose="02020603050405020304" pitchFamily="18" charset="0"/>
            </a:endParaRPr>
          </a:p>
          <a:p>
            <a:endParaRPr lang="en-US" sz="1600" dirty="0"/>
          </a:p>
        </p:txBody>
      </p:sp>
      <p:sp>
        <p:nvSpPr>
          <p:cNvPr id="3" name="Content Placeholder 2">
            <a:extLst>
              <a:ext uri="{FF2B5EF4-FFF2-40B4-BE49-F238E27FC236}">
                <a16:creationId xmlns:a16="http://schemas.microsoft.com/office/drawing/2014/main" id="{A32BDEC6-97BB-0E9D-D654-25F3B89738D2}"/>
              </a:ext>
            </a:extLst>
          </p:cNvPr>
          <p:cNvSpPr>
            <a:spLocks noGrp="1"/>
          </p:cNvSpPr>
          <p:nvPr>
            <p:ph sz="quarter" idx="15"/>
          </p:nvPr>
        </p:nvSpPr>
        <p:spPr>
          <a:xfrm>
            <a:off x="6329145" y="1608575"/>
            <a:ext cx="2817542" cy="4507992"/>
          </a:xfrm>
        </p:spPr>
        <p:txBody>
          <a:bodyPr/>
          <a:lstStyle/>
          <a:p>
            <a:pPr>
              <a:buNone/>
            </a:pPr>
            <a:r>
              <a:rPr lang="en-IN" sz="1600" b="1" u="sng" dirty="0">
                <a:effectLst/>
                <a:ea typeface="Times New Roman" panose="02020603050405020304" pitchFamily="18" charset="0"/>
                <a:cs typeface="Menlo" panose="020B0609030804020204" pitchFamily="49" charset="0"/>
              </a:rPr>
              <a:t>Playbook</a:t>
            </a:r>
            <a:r>
              <a:rPr lang="en-IN" sz="1600" b="1" u="sng" dirty="0">
                <a:ea typeface="Times New Roman" panose="02020603050405020304" pitchFamily="18" charset="0"/>
                <a:cs typeface="Menlo" panose="020B0609030804020204" pitchFamily="49" charset="0"/>
              </a:rPr>
              <a:t> – </a:t>
            </a:r>
            <a:r>
              <a:rPr lang="en-IN" sz="1600" b="1" u="sng" dirty="0" err="1">
                <a:ea typeface="Times New Roman" panose="02020603050405020304" pitchFamily="18" charset="0"/>
                <a:cs typeface="Menlo" panose="020B0609030804020204" pitchFamily="49" charset="0"/>
              </a:rPr>
              <a:t>install_nginx.ini</a:t>
            </a:r>
            <a:endParaRPr lang="en-IN" sz="1600" b="1" u="sng" dirty="0">
              <a:effectLst/>
              <a:ea typeface="Times New Roman" panose="02020603050405020304" pitchFamily="18" charset="0"/>
              <a:cs typeface="Menlo" panose="020B0609030804020204" pitchFamily="49"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Install and configure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hosts</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web</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become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tasks</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Update apt cache</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apt</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err="1">
                <a:solidFill>
                  <a:srgbClr val="569CD6"/>
                </a:solidFill>
                <a:effectLst/>
                <a:ea typeface="Times New Roman" panose="02020603050405020304" pitchFamily="18" charset="0"/>
                <a:cs typeface="Menlo" panose="020B0609030804020204" pitchFamily="49" charset="0"/>
              </a:rPr>
              <a:t>update_cache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Install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apt</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state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latest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US" sz="1600" dirty="0"/>
          </a:p>
        </p:txBody>
      </p:sp>
      <p:sp>
        <p:nvSpPr>
          <p:cNvPr id="4" name="Title 3">
            <a:extLst>
              <a:ext uri="{FF2B5EF4-FFF2-40B4-BE49-F238E27FC236}">
                <a16:creationId xmlns:a16="http://schemas.microsoft.com/office/drawing/2014/main" id="{07786E63-6800-9809-60D9-6D96A34B0117}"/>
              </a:ext>
            </a:extLst>
          </p:cNvPr>
          <p:cNvSpPr>
            <a:spLocks noGrp="1"/>
          </p:cNvSpPr>
          <p:nvPr>
            <p:ph type="title"/>
          </p:nvPr>
        </p:nvSpPr>
        <p:spPr/>
        <p:txBody>
          <a:bodyPr/>
          <a:lstStyle/>
          <a:p>
            <a:r>
              <a:rPr lang="en-US" dirty="0"/>
              <a:t>Ansible – Configuration File – Install Nginx</a:t>
            </a:r>
          </a:p>
        </p:txBody>
      </p:sp>
      <p:sp>
        <p:nvSpPr>
          <p:cNvPr id="5" name="TextBox 4">
            <a:extLst>
              <a:ext uri="{FF2B5EF4-FFF2-40B4-BE49-F238E27FC236}">
                <a16:creationId xmlns:a16="http://schemas.microsoft.com/office/drawing/2014/main" id="{C8F814BE-FE3C-1AE5-BCE3-B32CEFEC8602}"/>
              </a:ext>
            </a:extLst>
          </p:cNvPr>
          <p:cNvSpPr txBox="1"/>
          <p:nvPr/>
        </p:nvSpPr>
        <p:spPr>
          <a:xfrm>
            <a:off x="9205969" y="2324050"/>
            <a:ext cx="2986031" cy="3785652"/>
          </a:xfrm>
          <a:prstGeom prst="rect">
            <a:avLst/>
          </a:prstGeom>
          <a:noFill/>
        </p:spPr>
        <p:txBody>
          <a:bodyPr wrap="square" rtlCol="0">
            <a:spAutoFit/>
          </a:bodyPr>
          <a:lstStyle/>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Start and enable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service</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state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started</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enabled</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Copy test </a:t>
            </a:r>
            <a:r>
              <a:rPr lang="en-IN" sz="1600" dirty="0" err="1">
                <a:solidFill>
                  <a:srgbClr val="CE9178"/>
                </a:solidFill>
                <a:effectLst/>
                <a:ea typeface="Times New Roman" panose="02020603050405020304" pitchFamily="18" charset="0"/>
                <a:cs typeface="Menlo" panose="020B0609030804020204" pitchFamily="49" charset="0"/>
              </a:rPr>
              <a:t>index.html</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copy</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content</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"Hello from Ansible!"</a:t>
            </a:r>
            <a:endParaRPr lang="en-IN" sz="1600" dirty="0">
              <a:effectLst/>
              <a:ea typeface="Times New Roman" panose="02020603050405020304" pitchFamily="18" charset="0"/>
            </a:endParaRPr>
          </a:p>
          <a:p>
            <a:r>
              <a:rPr lang="en-IN" sz="1600" dirty="0">
                <a:solidFill>
                  <a:srgbClr val="D4D4D4"/>
                </a:solidFill>
                <a:effectLst/>
                <a:ea typeface="Times New Roman" panose="02020603050405020304" pitchFamily="18" charset="0"/>
                <a:cs typeface="Menlo" panose="020B0609030804020204" pitchFamily="49" charset="0"/>
              </a:rPr>
              <a:t>        </a:t>
            </a:r>
            <a:r>
              <a:rPr lang="en-IN" sz="1600" dirty="0" err="1">
                <a:solidFill>
                  <a:srgbClr val="569CD6"/>
                </a:solidFill>
                <a:effectLst/>
                <a:ea typeface="Times New Roman" panose="02020603050405020304" pitchFamily="18" charset="0"/>
                <a:cs typeface="Menlo" panose="020B0609030804020204" pitchFamily="49" charset="0"/>
              </a:rPr>
              <a:t>dest</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/var/www/html/</a:t>
            </a:r>
            <a:r>
              <a:rPr lang="en-IN" sz="1600" dirty="0" err="1">
                <a:solidFill>
                  <a:srgbClr val="CE9178"/>
                </a:solidFill>
                <a:effectLst/>
                <a:ea typeface="Times New Roman" panose="02020603050405020304" pitchFamily="18" charset="0"/>
                <a:cs typeface="Menlo" panose="020B0609030804020204" pitchFamily="49" charset="0"/>
              </a:rPr>
              <a:t>index.html</a:t>
            </a:r>
            <a:endParaRPr lang="en-IN" sz="1600" dirty="0">
              <a:effectLst/>
              <a:ea typeface="Times New Roman" panose="02020603050405020304" pitchFamily="18" charset="0"/>
            </a:endParaRPr>
          </a:p>
          <a:p>
            <a:endParaRPr lang="en-US" sz="1600" dirty="0"/>
          </a:p>
        </p:txBody>
      </p:sp>
    </p:spTree>
    <p:extLst>
      <p:ext uri="{BB962C8B-B14F-4D97-AF65-F5344CB8AC3E}">
        <p14:creationId xmlns:p14="http://schemas.microsoft.com/office/powerpoint/2010/main" val="321725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C24602-4E7B-3684-6D7D-75D0BA6B662D}"/>
              </a:ext>
            </a:extLst>
          </p:cNvPr>
          <p:cNvSpPr>
            <a:spLocks noGrp="1"/>
          </p:cNvSpPr>
          <p:nvPr>
            <p:ph type="title"/>
          </p:nvPr>
        </p:nvSpPr>
        <p:spPr/>
        <p:txBody>
          <a:bodyPr/>
          <a:lstStyle/>
          <a:p>
            <a:r>
              <a:rPr lang="en-US" dirty="0"/>
              <a:t>Ansible – Configuration File – </a:t>
            </a:r>
            <a:r>
              <a:rPr kumimoji="0" lang="en-US" altLang="en-US" sz="2400" b="1" i="0" u="none" strike="noStrike" cap="none" normalizeH="0" baseline="0" dirty="0">
                <a:ln>
                  <a:noFill/>
                </a:ln>
                <a:solidFill>
                  <a:schemeClr val="tx1"/>
                </a:solidFill>
                <a:effectLst/>
                <a:latin typeface="Arial" panose="020B0604020202020204" pitchFamily="34" charset="0"/>
              </a:rPr>
              <a:t>Key Configuration Details</a:t>
            </a:r>
            <a:endParaRPr lang="en-US" dirty="0"/>
          </a:p>
        </p:txBody>
      </p:sp>
      <p:graphicFrame>
        <p:nvGraphicFramePr>
          <p:cNvPr id="4" name="Content Placeholder 3">
            <a:extLst>
              <a:ext uri="{FF2B5EF4-FFF2-40B4-BE49-F238E27FC236}">
                <a16:creationId xmlns:a16="http://schemas.microsoft.com/office/drawing/2014/main" id="{6382F570-3EAF-3E19-039F-3BB5A6BB4092}"/>
              </a:ext>
            </a:extLst>
          </p:cNvPr>
          <p:cNvGraphicFramePr>
            <a:graphicFrameLocks noGrp="1"/>
          </p:cNvGraphicFramePr>
          <p:nvPr>
            <p:ph sz="quarter" idx="13"/>
            <p:extLst>
              <p:ext uri="{D42A27DB-BD31-4B8C-83A1-F6EECF244321}">
                <p14:modId xmlns:p14="http://schemas.microsoft.com/office/powerpoint/2010/main" val="2967973665"/>
              </p:ext>
            </p:extLst>
          </p:nvPr>
        </p:nvGraphicFramePr>
        <p:xfrm>
          <a:off x="924561" y="1549400"/>
          <a:ext cx="9702801" cy="4445000"/>
        </p:xfrm>
        <a:graphic>
          <a:graphicData uri="http://schemas.openxmlformats.org/drawingml/2006/table">
            <a:tbl>
              <a:tblPr/>
              <a:tblGrid>
                <a:gridCol w="2119796">
                  <a:extLst>
                    <a:ext uri="{9D8B030D-6E8A-4147-A177-3AD203B41FA5}">
                      <a16:colId xmlns:a16="http://schemas.microsoft.com/office/drawing/2014/main" val="2184383103"/>
                    </a:ext>
                  </a:extLst>
                </a:gridCol>
                <a:gridCol w="2710522">
                  <a:extLst>
                    <a:ext uri="{9D8B030D-6E8A-4147-A177-3AD203B41FA5}">
                      <a16:colId xmlns:a16="http://schemas.microsoft.com/office/drawing/2014/main" val="1984504402"/>
                    </a:ext>
                  </a:extLst>
                </a:gridCol>
                <a:gridCol w="4872483">
                  <a:extLst>
                    <a:ext uri="{9D8B030D-6E8A-4147-A177-3AD203B41FA5}">
                      <a16:colId xmlns:a16="http://schemas.microsoft.com/office/drawing/2014/main" val="3407089593"/>
                    </a:ext>
                  </a:extLst>
                </a:gridCol>
              </a:tblGrid>
              <a:tr h="1111250">
                <a:tc>
                  <a:txBody>
                    <a:bodyPr/>
                    <a:lstStyle/>
                    <a:p>
                      <a:pPr>
                        <a:lnSpc>
                          <a:spcPct val="150000"/>
                        </a:lnSpc>
                        <a:buNone/>
                      </a:pPr>
                      <a:r>
                        <a:rPr lang="en-IN" sz="1800" b="1" dirty="0">
                          <a:effectLst/>
                        </a:rPr>
                        <a:t>Component</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Location</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Verification Command</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9328877"/>
                  </a:ext>
                </a:extLst>
              </a:tr>
              <a:tr h="1111250">
                <a:tc>
                  <a:txBody>
                    <a:bodyPr/>
                    <a:lstStyle/>
                    <a:p>
                      <a:pPr>
                        <a:lnSpc>
                          <a:spcPct val="150000"/>
                        </a:lnSpc>
                        <a:buNone/>
                      </a:pPr>
                      <a:r>
                        <a:rPr lang="en-IN" sz="1800" b="1" dirty="0" err="1">
                          <a:effectLst/>
                        </a:rPr>
                        <a:t>ansible.cfg</a:t>
                      </a:r>
                      <a:endParaRPr lang="en-IN" sz="1800" b="1"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a:effectLst/>
                        </a:rPr>
                        <a:t>Current directory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ansible --version</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114217757"/>
                  </a:ext>
                </a:extLst>
              </a:tr>
              <a:tr h="1111250">
                <a:tc>
                  <a:txBody>
                    <a:bodyPr/>
                    <a:lstStyle/>
                    <a:p>
                      <a:pPr>
                        <a:lnSpc>
                          <a:spcPct val="150000"/>
                        </a:lnSpc>
                        <a:buNone/>
                      </a:pPr>
                      <a:r>
                        <a:rPr lang="en-IN" sz="1800" b="1">
                          <a:effectLst/>
                        </a:rPr>
                        <a:t>Inventory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dirty="0">
                          <a:effectLst/>
                        </a:rPr>
                        <a:t>./</a:t>
                      </a:r>
                      <a:r>
                        <a:rPr lang="en-IN" sz="1800" b="0" dirty="0" err="1">
                          <a:effectLst/>
                        </a:rPr>
                        <a:t>inventory.ini</a:t>
                      </a:r>
                      <a:endParaRPr lang="en-IN" sz="1800" b="0"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ansible-inventory --graph</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06464145"/>
                  </a:ext>
                </a:extLst>
              </a:tr>
              <a:tr h="1111250">
                <a:tc>
                  <a:txBody>
                    <a:bodyPr/>
                    <a:lstStyle/>
                    <a:p>
                      <a:pPr>
                        <a:lnSpc>
                          <a:spcPct val="150000"/>
                        </a:lnSpc>
                        <a:buNone/>
                      </a:pPr>
                      <a:r>
                        <a:rPr lang="en-IN" sz="1800" b="1" dirty="0">
                          <a:effectLst/>
                        </a:rPr>
                        <a:t>Playbook</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a:effectLst/>
                        </a:rPr>
                        <a:t>Project directory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ls -l </a:t>
                      </a:r>
                      <a:r>
                        <a:rPr lang="en-IN" sz="1800" b="0" dirty="0" err="1">
                          <a:effectLst/>
                        </a:rPr>
                        <a:t>install_nginx.yml</a:t>
                      </a:r>
                      <a:endParaRPr lang="en-IN" sz="1800" b="0"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727442575"/>
                  </a:ext>
                </a:extLst>
              </a:tr>
            </a:tbl>
          </a:graphicData>
        </a:graphic>
      </p:graphicFrame>
    </p:spTree>
    <p:extLst>
      <p:ext uri="{BB962C8B-B14F-4D97-AF65-F5344CB8AC3E}">
        <p14:creationId xmlns:p14="http://schemas.microsoft.com/office/powerpoint/2010/main" val="372791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80921E-F587-9255-60BB-C74E314222A5}"/>
              </a:ext>
            </a:extLst>
          </p:cNvPr>
          <p:cNvSpPr>
            <a:spLocks noGrp="1"/>
          </p:cNvSpPr>
          <p:nvPr>
            <p:ph sz="quarter" idx="13"/>
          </p:nvPr>
        </p:nvSpPr>
        <p:spPr>
          <a:xfrm>
            <a:off x="771525" y="1600200"/>
            <a:ext cx="10677525" cy="4919870"/>
          </a:xfrm>
        </p:spPr>
        <p:txBody>
          <a:bodyPr/>
          <a:lstStyle/>
          <a:p>
            <a:r>
              <a:rPr lang="en-IN" b="0" i="0" dirty="0">
                <a:effectLst/>
              </a:rPr>
              <a:t>Ansible Vault encrypts sensitive data (passwords, keys) within playbooks, inventories, or variables.</a:t>
            </a:r>
          </a:p>
          <a:p>
            <a:endParaRPr lang="en-US" sz="1400" dirty="0"/>
          </a:p>
          <a:p>
            <a:pPr>
              <a:buNone/>
            </a:pPr>
            <a:r>
              <a:rPr lang="en-IN" sz="1400" b="1" dirty="0">
                <a:effectLst/>
              </a:rPr>
              <a:t>Encrypt variables/files:</a:t>
            </a:r>
          </a:p>
          <a:p>
            <a:pPr>
              <a:lnSpc>
                <a:spcPts val="1800"/>
              </a:lnSpc>
              <a:buNone/>
            </a:pPr>
            <a:r>
              <a:rPr lang="en-IN" sz="1400" kern="0" dirty="0">
                <a:solidFill>
                  <a:srgbClr val="6A9955"/>
                </a:solidFill>
                <a:cs typeface="Times New Roman" panose="02020603050405020304" pitchFamily="18" charset="0"/>
              </a:rPr>
              <a:t># Creates encrypted file</a:t>
            </a:r>
          </a:p>
          <a:p>
            <a:pPr>
              <a:lnSpc>
                <a:spcPts val="1800"/>
              </a:lnSpc>
              <a:buNone/>
            </a:pPr>
            <a:r>
              <a:rPr lang="en-IN" sz="1400" b="0" dirty="0">
                <a:solidFill>
                  <a:srgbClr val="CE9178"/>
                </a:solidFill>
                <a:effectLst/>
              </a:rPr>
              <a:t>ansible-vault create </a:t>
            </a:r>
            <a:r>
              <a:rPr lang="en-IN" sz="1400" b="0" dirty="0" err="1">
                <a:solidFill>
                  <a:srgbClr val="CE9178"/>
                </a:solidFill>
                <a:effectLst/>
              </a:rPr>
              <a:t>secrets.yml</a:t>
            </a:r>
            <a:endParaRPr lang="en-IN" sz="1400" b="0" dirty="0">
              <a:solidFill>
                <a:srgbClr val="D4D4D4"/>
              </a:solidFill>
              <a:effectLst/>
            </a:endParaRPr>
          </a:p>
          <a:p>
            <a:pPr>
              <a:lnSpc>
                <a:spcPts val="1800"/>
              </a:lnSpc>
            </a:pPr>
            <a:r>
              <a:rPr lang="en-IN" sz="1400" kern="0" dirty="0">
                <a:solidFill>
                  <a:srgbClr val="6A9955"/>
                </a:solidFill>
                <a:cs typeface="Times New Roman" panose="02020603050405020304" pitchFamily="18" charset="0"/>
              </a:rPr>
              <a:t># Encrypts existing file</a:t>
            </a:r>
          </a:p>
          <a:p>
            <a:pPr>
              <a:lnSpc>
                <a:spcPts val="1800"/>
              </a:lnSpc>
            </a:pPr>
            <a:r>
              <a:rPr lang="en-IN" sz="1400" b="0" dirty="0">
                <a:solidFill>
                  <a:srgbClr val="CE9178"/>
                </a:solidFill>
                <a:effectLst/>
              </a:rPr>
              <a:t>ansible-vault encrypt </a:t>
            </a:r>
            <a:r>
              <a:rPr lang="en-IN" sz="1400" b="0" dirty="0" err="1">
                <a:solidFill>
                  <a:srgbClr val="CE9178"/>
                </a:solidFill>
                <a:effectLst/>
              </a:rPr>
              <a:t>existing_unencrypted_</a:t>
            </a:r>
            <a:r>
              <a:rPr lang="en-IN" sz="1400" dirty="0" err="1">
                <a:solidFill>
                  <a:srgbClr val="CE9178"/>
                </a:solidFill>
              </a:rPr>
              <a:t>secret_file</a:t>
            </a:r>
            <a:r>
              <a:rPr lang="en-IN" sz="1400" b="0" dirty="0" err="1">
                <a:solidFill>
                  <a:srgbClr val="CE9178"/>
                </a:solidFill>
                <a:effectLst/>
              </a:rPr>
              <a:t>.yml</a:t>
            </a:r>
            <a:br>
              <a:rPr lang="en-IN" sz="1400" b="0" i="0" dirty="0">
                <a:effectLst/>
              </a:rPr>
            </a:br>
            <a:endParaRPr lang="en-IN" sz="1400" b="0" i="0" dirty="0">
              <a:effectLst/>
            </a:endParaRPr>
          </a:p>
          <a:p>
            <a:r>
              <a:rPr lang="en-IN" sz="1400" b="1" i="0" dirty="0">
                <a:effectLst/>
              </a:rPr>
              <a:t>File Structure</a:t>
            </a:r>
          </a:p>
          <a:p>
            <a:pPr>
              <a:lnSpc>
                <a:spcPts val="1800"/>
              </a:lnSpc>
              <a:buNone/>
            </a:pPr>
            <a:r>
              <a:rPr lang="en-IN" sz="1400" b="0" dirty="0">
                <a:solidFill>
                  <a:srgbClr val="CE9178"/>
                </a:solidFill>
                <a:effectLst/>
              </a:rPr>
              <a:t>project/</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ansible.cfg</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inventory.ini</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sftp_playbook.yml</a:t>
            </a:r>
            <a:endParaRPr lang="en-IN" sz="1400" b="0" dirty="0">
              <a:solidFill>
                <a:srgbClr val="D4D4D4"/>
              </a:solidFill>
              <a:effectLst/>
            </a:endParaRPr>
          </a:p>
          <a:p>
            <a:pPr>
              <a:lnSpc>
                <a:spcPts val="1800"/>
              </a:lnSpc>
            </a:pPr>
            <a:r>
              <a:rPr lang="en-IN" sz="1400" b="0" dirty="0">
                <a:solidFill>
                  <a:srgbClr val="CE9178"/>
                </a:solidFill>
                <a:effectLst/>
              </a:rPr>
              <a:t>└── </a:t>
            </a:r>
            <a:r>
              <a:rPr lang="en-IN" sz="1400" b="0" dirty="0" err="1">
                <a:solidFill>
                  <a:srgbClr val="CE9178"/>
                </a:solidFill>
                <a:effectLst/>
              </a:rPr>
              <a:t>secrets.yml</a:t>
            </a:r>
            <a:r>
              <a:rPr lang="en-IN" sz="1400" b="0" dirty="0">
                <a:solidFill>
                  <a:srgbClr val="CE9178"/>
                </a:solidFill>
                <a:effectLst/>
              </a:rPr>
              <a:t> # Encrypted with Vault</a:t>
            </a:r>
            <a:endParaRPr lang="en-IN" sz="1400" b="0" dirty="0">
              <a:solidFill>
                <a:srgbClr val="D4D4D4"/>
              </a:solidFill>
              <a:effectLst/>
            </a:endParaRPr>
          </a:p>
          <a:p>
            <a:endParaRPr lang="en-IN" sz="1400" b="0" i="0" dirty="0">
              <a:effectLst/>
            </a:endParaRPr>
          </a:p>
          <a:p>
            <a:endParaRPr lang="en-IN" sz="1400" dirty="0"/>
          </a:p>
        </p:txBody>
      </p:sp>
      <p:sp>
        <p:nvSpPr>
          <p:cNvPr id="3" name="Title 2">
            <a:extLst>
              <a:ext uri="{FF2B5EF4-FFF2-40B4-BE49-F238E27FC236}">
                <a16:creationId xmlns:a16="http://schemas.microsoft.com/office/drawing/2014/main" id="{33112CCE-9D0D-1E86-1BC9-D80EC445C209}"/>
              </a:ext>
            </a:extLst>
          </p:cNvPr>
          <p:cNvSpPr>
            <a:spLocks noGrp="1"/>
          </p:cNvSpPr>
          <p:nvPr>
            <p:ph type="title"/>
          </p:nvPr>
        </p:nvSpPr>
        <p:spPr/>
        <p:txBody>
          <a:bodyPr/>
          <a:lstStyle/>
          <a:p>
            <a:r>
              <a:rPr lang="en-US" dirty="0"/>
              <a:t>Ansible - Vault</a:t>
            </a:r>
          </a:p>
        </p:txBody>
      </p:sp>
    </p:spTree>
    <p:extLst>
      <p:ext uri="{BB962C8B-B14F-4D97-AF65-F5344CB8AC3E}">
        <p14:creationId xmlns:p14="http://schemas.microsoft.com/office/powerpoint/2010/main" val="21442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789B02-6146-A167-BC97-6043850EADC8}"/>
              </a:ext>
            </a:extLst>
          </p:cNvPr>
          <p:cNvSpPr>
            <a:spLocks noGrp="1"/>
          </p:cNvSpPr>
          <p:nvPr>
            <p:ph sz="quarter" idx="14"/>
          </p:nvPr>
        </p:nvSpPr>
        <p:spPr/>
        <p:txBody>
          <a:bodyPr/>
          <a:lstStyle/>
          <a:p>
            <a:r>
              <a:rPr lang="en-US" sz="1600" b="1" dirty="0" err="1">
                <a:solidFill>
                  <a:schemeClr val="accent5"/>
                </a:solidFill>
              </a:rPr>
              <a:t>ansible.cfg</a:t>
            </a:r>
            <a:endParaRPr lang="en-US" sz="1600" b="1" dirty="0">
              <a:solidFill>
                <a:schemeClr val="accent5"/>
              </a:solidFill>
            </a:endParaRPr>
          </a:p>
          <a:p>
            <a:endParaRPr lang="en-US" sz="1400" b="1" dirty="0"/>
          </a:p>
          <a:p>
            <a:pPr>
              <a:lnSpc>
                <a:spcPts val="1800"/>
              </a:lnSpc>
              <a:buNone/>
            </a:pPr>
            <a:r>
              <a:rPr lang="en-IN" sz="1400" b="0" dirty="0">
                <a:effectLst/>
              </a:rPr>
              <a:t>[defaults]</a:t>
            </a:r>
          </a:p>
          <a:p>
            <a:pPr>
              <a:lnSpc>
                <a:spcPts val="1800"/>
              </a:lnSpc>
              <a:buNone/>
            </a:pPr>
            <a:r>
              <a:rPr lang="en-IN" sz="1400" b="0" dirty="0">
                <a:solidFill>
                  <a:srgbClr val="569CD6"/>
                </a:solidFill>
                <a:effectLst/>
              </a:rPr>
              <a:t>inventory</a:t>
            </a:r>
            <a:r>
              <a:rPr lang="en-IN" sz="1400" b="0" dirty="0">
                <a:solidFill>
                  <a:srgbClr val="D4D4D4"/>
                </a:solidFill>
                <a:effectLst/>
              </a:rPr>
              <a:t> </a:t>
            </a:r>
            <a:r>
              <a:rPr lang="en-IN" sz="1400" b="0" dirty="0">
                <a:effectLst/>
              </a:rPr>
              <a:t>= ./</a:t>
            </a:r>
            <a:r>
              <a:rPr lang="en-IN" sz="1400" b="0" dirty="0" err="1">
                <a:effectLst/>
              </a:rPr>
              <a:t>inventory.ini</a:t>
            </a:r>
            <a:endParaRPr lang="en-IN" sz="1400" b="0" dirty="0">
              <a:effectLst/>
            </a:endParaRPr>
          </a:p>
          <a:p>
            <a:pPr>
              <a:lnSpc>
                <a:spcPts val="1800"/>
              </a:lnSpc>
              <a:buNone/>
            </a:pPr>
            <a:r>
              <a:rPr lang="en-IN" sz="1400" b="0" dirty="0" err="1">
                <a:solidFill>
                  <a:srgbClr val="569CD6"/>
                </a:solidFill>
                <a:effectLst/>
              </a:rPr>
              <a:t>host_key_checking</a:t>
            </a:r>
            <a:r>
              <a:rPr lang="en-IN" sz="1400" b="0" dirty="0">
                <a:solidFill>
                  <a:srgbClr val="D4D4D4"/>
                </a:solidFill>
                <a:effectLst/>
              </a:rPr>
              <a:t> </a:t>
            </a:r>
            <a:r>
              <a:rPr lang="en-IN" sz="1400" b="0" dirty="0">
                <a:effectLst/>
              </a:rPr>
              <a:t>= False</a:t>
            </a:r>
          </a:p>
          <a:p>
            <a:pPr>
              <a:lnSpc>
                <a:spcPts val="1800"/>
              </a:lnSpc>
              <a:buNone/>
            </a:pPr>
            <a:r>
              <a:rPr lang="en-IN" sz="1400" b="0" dirty="0">
                <a:solidFill>
                  <a:srgbClr val="6A9955"/>
                </a:solidFill>
                <a:effectLst/>
              </a:rPr>
              <a:t># Optional password file</a:t>
            </a:r>
            <a:endParaRPr lang="en-IN" sz="1400" b="0" dirty="0">
              <a:effectLst/>
            </a:endParaRPr>
          </a:p>
          <a:p>
            <a:pPr>
              <a:lnSpc>
                <a:spcPts val="1800"/>
              </a:lnSpc>
            </a:pPr>
            <a:r>
              <a:rPr lang="en-IN" sz="1400" b="0" dirty="0" err="1">
                <a:solidFill>
                  <a:srgbClr val="569CD6"/>
                </a:solidFill>
                <a:effectLst/>
              </a:rPr>
              <a:t>vault_password_file</a:t>
            </a:r>
            <a:r>
              <a:rPr lang="en-IN" sz="1400" b="0" dirty="0">
                <a:solidFill>
                  <a:srgbClr val="D4D4D4"/>
                </a:solidFill>
                <a:effectLst/>
              </a:rPr>
              <a:t> </a:t>
            </a:r>
            <a:r>
              <a:rPr lang="en-IN" sz="1400" b="0" dirty="0">
                <a:effectLst/>
              </a:rPr>
              <a:t>= ~/.</a:t>
            </a:r>
            <a:r>
              <a:rPr lang="en-IN" sz="1400" b="0" dirty="0" err="1">
                <a:effectLst/>
              </a:rPr>
              <a:t>vault_pass.txt</a:t>
            </a:r>
            <a:endParaRPr lang="en-IN" sz="1400" b="0" dirty="0">
              <a:solidFill>
                <a:srgbClr val="D4D4D4"/>
              </a:solidFill>
              <a:effectLst/>
            </a:endParaRPr>
          </a:p>
          <a:p>
            <a:endParaRPr lang="en-US" sz="1400" b="1" dirty="0"/>
          </a:p>
        </p:txBody>
      </p:sp>
      <p:sp>
        <p:nvSpPr>
          <p:cNvPr id="6" name="Content Placeholder 5">
            <a:extLst>
              <a:ext uri="{FF2B5EF4-FFF2-40B4-BE49-F238E27FC236}">
                <a16:creationId xmlns:a16="http://schemas.microsoft.com/office/drawing/2014/main" id="{FE5B16F6-BF48-78F5-FF88-A19F479C4962}"/>
              </a:ext>
            </a:extLst>
          </p:cNvPr>
          <p:cNvSpPr>
            <a:spLocks noGrp="1"/>
          </p:cNvSpPr>
          <p:nvPr>
            <p:ph sz="quarter" idx="15"/>
          </p:nvPr>
        </p:nvSpPr>
        <p:spPr/>
        <p:txBody>
          <a:bodyPr/>
          <a:lstStyle/>
          <a:p>
            <a:r>
              <a:rPr lang="en-US" sz="1600" b="1" dirty="0" err="1">
                <a:solidFill>
                  <a:schemeClr val="accent5"/>
                </a:solidFill>
              </a:rPr>
              <a:t>secrets.yaml</a:t>
            </a:r>
            <a:endParaRPr lang="en-US" sz="1600" b="1" dirty="0">
              <a:solidFill>
                <a:schemeClr val="accent5"/>
              </a:solidFill>
            </a:endParaRPr>
          </a:p>
          <a:p>
            <a:endParaRPr lang="en-US" sz="1400" b="1" dirty="0"/>
          </a:p>
          <a:p>
            <a:pPr>
              <a:buNone/>
            </a:pPr>
            <a:r>
              <a:rPr lang="en-IN" sz="1400" dirty="0" err="1">
                <a:solidFill>
                  <a:srgbClr val="569CD6"/>
                </a:solidFill>
                <a:effectLst/>
                <a:ea typeface="Times New Roman" panose="02020603050405020304" pitchFamily="18" charset="0"/>
              </a:rPr>
              <a:t>sftp_users</a:t>
            </a:r>
            <a:r>
              <a:rPr lang="en-IN" sz="1400" dirty="0">
                <a:solidFill>
                  <a:srgbClr val="D4D4D4"/>
                </a:solidFill>
                <a:effectLst/>
                <a:ea typeface="Times New Roman" panose="02020603050405020304" pitchFamily="18" charset="0"/>
              </a:rPr>
              <a:t>:</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 </a:t>
            </a:r>
            <a:r>
              <a:rPr lang="en-IN" sz="1400" dirty="0">
                <a:solidFill>
                  <a:srgbClr val="569CD6"/>
                </a:solidFill>
                <a:effectLst/>
                <a:ea typeface="Times New Roman" panose="02020603050405020304" pitchFamily="18" charset="0"/>
              </a:rPr>
              <a:t>name</a:t>
            </a:r>
            <a:r>
              <a:rPr lang="en-IN" sz="1400" dirty="0">
                <a:solidFill>
                  <a:srgbClr val="D4D4D4"/>
                </a:solidFill>
                <a:effectLst/>
                <a:ea typeface="Times New Roman" panose="02020603050405020304" pitchFamily="18" charset="0"/>
              </a:rPr>
              <a:t>: </a:t>
            </a:r>
            <a:r>
              <a:rPr lang="en-IN" sz="1400" dirty="0" err="1">
                <a:solidFill>
                  <a:srgbClr val="CE9178"/>
                </a:solidFill>
                <a:effectLst/>
                <a:ea typeface="Times New Roman" panose="02020603050405020304" pitchFamily="18" charset="0"/>
              </a:rPr>
              <a:t>readonly_user</a:t>
            </a:r>
            <a:endParaRPr lang="en-IN" sz="1400" dirty="0">
              <a:solidFill>
                <a:srgbClr val="CE9178"/>
              </a:solidFill>
              <a:effectLst/>
              <a:ea typeface="Times New Roman" panose="02020603050405020304" pitchFamily="18" charset="0"/>
            </a:endParaRPr>
          </a:p>
          <a:p>
            <a:pPr>
              <a:buNone/>
            </a:pPr>
            <a:r>
              <a:rPr lang="en-IN" sz="1400" dirty="0">
                <a:solidFill>
                  <a:srgbClr val="6A9955"/>
                </a:solidFill>
                <a:effectLst/>
                <a:ea typeface="Times New Roman" panose="02020603050405020304" pitchFamily="18" charset="0"/>
              </a:rPr>
              <a:t># Use `ansible-vault </a:t>
            </a:r>
            <a:r>
              <a:rPr lang="en-IN" sz="1400" dirty="0" err="1">
                <a:solidFill>
                  <a:srgbClr val="6A9955"/>
                </a:solidFill>
                <a:effectLst/>
                <a:ea typeface="Times New Roman" panose="02020603050405020304" pitchFamily="18" charset="0"/>
              </a:rPr>
              <a:t>encrypt_string</a:t>
            </a:r>
            <a:r>
              <a:rPr lang="en-IN" sz="1400" dirty="0">
                <a:solidFill>
                  <a:srgbClr val="6A9955"/>
                </a:solidFill>
                <a:effectLst/>
                <a:ea typeface="Times New Roman" panose="02020603050405020304" pitchFamily="18" charset="0"/>
              </a:rPr>
              <a:t>`</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password</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"$6$salt$encrypted_hash"</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chroot</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/sftp/</a:t>
            </a:r>
            <a:r>
              <a:rPr lang="en-IN" sz="1400" dirty="0" err="1">
                <a:solidFill>
                  <a:srgbClr val="CE9178"/>
                </a:solidFill>
                <a:effectLst/>
                <a:ea typeface="Times New Roman" panose="02020603050405020304" pitchFamily="18" charset="0"/>
              </a:rPr>
              <a:t>readonly</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 </a:t>
            </a:r>
            <a:r>
              <a:rPr lang="en-IN" sz="1400" dirty="0">
                <a:solidFill>
                  <a:srgbClr val="569CD6"/>
                </a:solidFill>
                <a:effectLst/>
                <a:ea typeface="Times New Roman" panose="02020603050405020304" pitchFamily="18" charset="0"/>
              </a:rPr>
              <a:t>name</a:t>
            </a:r>
            <a:r>
              <a:rPr lang="en-IN" sz="1400" dirty="0">
                <a:solidFill>
                  <a:srgbClr val="D4D4D4"/>
                </a:solidFill>
                <a:effectLst/>
                <a:ea typeface="Times New Roman" panose="02020603050405020304" pitchFamily="18" charset="0"/>
              </a:rPr>
              <a:t>: </a:t>
            </a:r>
            <a:r>
              <a:rPr lang="en-IN" sz="1400" dirty="0" err="1">
                <a:solidFill>
                  <a:srgbClr val="CE9178"/>
                </a:solidFill>
                <a:effectLst/>
                <a:ea typeface="Times New Roman" panose="02020603050405020304" pitchFamily="18" charset="0"/>
              </a:rPr>
              <a:t>upload_user</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password</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"$6$salt$encrypted_hash"</a:t>
            </a:r>
            <a:endParaRPr lang="en-IN" sz="1400" dirty="0">
              <a:effectLst/>
              <a:ea typeface="Times New Roman" panose="02020603050405020304" pitchFamily="18" charset="0"/>
            </a:endParaRPr>
          </a:p>
          <a:p>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chroot</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/sftp/uploads</a:t>
            </a:r>
            <a:endParaRPr lang="en-IN" sz="1400" dirty="0">
              <a:effectLst/>
              <a:ea typeface="Times New Roman" panose="02020603050405020304" pitchFamily="18" charset="0"/>
            </a:endParaRPr>
          </a:p>
          <a:p>
            <a:endParaRPr lang="en-US" sz="1400" b="1" dirty="0"/>
          </a:p>
        </p:txBody>
      </p:sp>
      <p:sp>
        <p:nvSpPr>
          <p:cNvPr id="7" name="Content Placeholder 6">
            <a:extLst>
              <a:ext uri="{FF2B5EF4-FFF2-40B4-BE49-F238E27FC236}">
                <a16:creationId xmlns:a16="http://schemas.microsoft.com/office/drawing/2014/main" id="{3D890169-BA5F-760A-F0F1-E9F10B2B027D}"/>
              </a:ext>
            </a:extLst>
          </p:cNvPr>
          <p:cNvSpPr>
            <a:spLocks noGrp="1"/>
          </p:cNvSpPr>
          <p:nvPr>
            <p:ph sz="quarter" idx="16"/>
          </p:nvPr>
        </p:nvSpPr>
        <p:spPr/>
        <p:txBody>
          <a:bodyPr/>
          <a:lstStyle/>
          <a:p>
            <a:r>
              <a:rPr lang="en-US" sz="1600" b="1" dirty="0" err="1">
                <a:solidFill>
                  <a:schemeClr val="accent5"/>
                </a:solidFill>
              </a:rPr>
              <a:t>inventory.ini</a:t>
            </a:r>
            <a:endParaRPr lang="en-US" sz="1600" b="1" dirty="0">
              <a:solidFill>
                <a:schemeClr val="accent5"/>
              </a:solidFill>
            </a:endParaRPr>
          </a:p>
          <a:p>
            <a:endParaRPr lang="en-US" sz="1400" dirty="0"/>
          </a:p>
          <a:p>
            <a:pPr>
              <a:lnSpc>
                <a:spcPts val="1800"/>
              </a:lnSpc>
              <a:buNone/>
            </a:pPr>
            <a:r>
              <a:rPr lang="en-IN" sz="1400" b="0" dirty="0">
                <a:effectLst/>
              </a:rPr>
              <a:t>[</a:t>
            </a:r>
            <a:r>
              <a:rPr lang="en-IN" sz="1400" b="0" dirty="0" err="1">
                <a:effectLst/>
              </a:rPr>
              <a:t>sftp_servers</a:t>
            </a:r>
            <a:r>
              <a:rPr lang="en-IN" sz="1400" b="0" dirty="0">
                <a:effectLst/>
              </a:rPr>
              <a:t>]</a:t>
            </a:r>
          </a:p>
          <a:p>
            <a:pPr>
              <a:lnSpc>
                <a:spcPts val="1800"/>
              </a:lnSpc>
            </a:pPr>
            <a:r>
              <a:rPr lang="en-IN" sz="1400" b="0" dirty="0">
                <a:effectLst/>
              </a:rPr>
              <a:t>sftp-</a:t>
            </a:r>
            <a:r>
              <a:rPr lang="en-IN" sz="1400" b="0" dirty="0" err="1">
                <a:effectLst/>
              </a:rPr>
              <a:t>server.example.com</a:t>
            </a:r>
            <a:endParaRPr lang="en-IN" sz="1400" b="0" dirty="0">
              <a:effectLst/>
            </a:endParaRPr>
          </a:p>
          <a:p>
            <a:endParaRPr lang="en-US" sz="1400" dirty="0"/>
          </a:p>
        </p:txBody>
      </p:sp>
      <p:sp>
        <p:nvSpPr>
          <p:cNvPr id="4" name="Title 3">
            <a:extLst>
              <a:ext uri="{FF2B5EF4-FFF2-40B4-BE49-F238E27FC236}">
                <a16:creationId xmlns:a16="http://schemas.microsoft.com/office/drawing/2014/main" id="{B48F5C38-E606-77B0-73AE-D698AF3CC7DB}"/>
              </a:ext>
            </a:extLst>
          </p:cNvPr>
          <p:cNvSpPr>
            <a:spLocks noGrp="1"/>
          </p:cNvSpPr>
          <p:nvPr>
            <p:ph type="title"/>
          </p:nvPr>
        </p:nvSpPr>
        <p:spPr/>
        <p:txBody>
          <a:bodyPr/>
          <a:lstStyle/>
          <a:p>
            <a:r>
              <a:rPr lang="en-US" dirty="0"/>
              <a:t>Ansible – Vault – Example: SFTP</a:t>
            </a:r>
          </a:p>
        </p:txBody>
      </p:sp>
    </p:spTree>
    <p:extLst>
      <p:ext uri="{BB962C8B-B14F-4D97-AF65-F5344CB8AC3E}">
        <p14:creationId xmlns:p14="http://schemas.microsoft.com/office/powerpoint/2010/main" val="26140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152636-E48D-94BD-5AE8-5EBA146229A2}"/>
              </a:ext>
            </a:extLst>
          </p:cNvPr>
          <p:cNvSpPr>
            <a:spLocks noGrp="1"/>
          </p:cNvSpPr>
          <p:nvPr>
            <p:ph sz="quarter" idx="14"/>
          </p:nvPr>
        </p:nvSpPr>
        <p:spPr/>
        <p:txBody>
          <a:bodyPr/>
          <a:lstStyle/>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Configure SFTP Server with Chroot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hosts</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sftp_servers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become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yes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vars_files</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secrets.yml</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6A9955"/>
                </a:solidFill>
                <a:effectLst/>
                <a:ea typeface="Times New Roman" panose="02020603050405020304" pitchFamily="18" charset="0"/>
                <a:cs typeface="Menlo" panose="020B0609030804020204" pitchFamily="49" charset="0"/>
              </a:rPr>
              <a:t># Encrypted variables [8]</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tasks</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Install OpenSSH</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apt</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openssh</a:t>
            </a:r>
            <a:r>
              <a:rPr lang="en-IN" sz="1200" dirty="0">
                <a:solidFill>
                  <a:srgbClr val="CE9178"/>
                </a:solidFill>
                <a:effectLst/>
                <a:ea typeface="Times New Roman" panose="02020603050405020304" pitchFamily="18" charset="0"/>
                <a:cs typeface="Menlo" panose="020B0609030804020204" pitchFamily="49" charset="0"/>
              </a:rPr>
              <a:t>-server</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latest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Create SFTP groups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group</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"sftp_{{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basename</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present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loop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sftp_users</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US" sz="1200" dirty="0"/>
          </a:p>
        </p:txBody>
      </p:sp>
      <p:sp>
        <p:nvSpPr>
          <p:cNvPr id="10" name="Content Placeholder 9">
            <a:extLst>
              <a:ext uri="{FF2B5EF4-FFF2-40B4-BE49-F238E27FC236}">
                <a16:creationId xmlns:a16="http://schemas.microsoft.com/office/drawing/2014/main" id="{04A5D6DF-8430-5706-89D8-AD36718860C0}"/>
              </a:ext>
            </a:extLst>
          </p:cNvPr>
          <p:cNvSpPr>
            <a:spLocks noGrp="1"/>
          </p:cNvSpPr>
          <p:nvPr>
            <p:ph sz="quarter" idx="16"/>
          </p:nvPr>
        </p:nvSpPr>
        <p:spPr/>
        <p:txBody>
          <a:bodyPr/>
          <a:lstStyle/>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Create chroot directories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file</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path</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directory</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owner</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root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group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"sftp_{{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basename</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mode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B5CEA8"/>
                </a:solidFill>
                <a:effectLst/>
                <a:ea typeface="Times New Roman" panose="02020603050405020304" pitchFamily="18" charset="0"/>
                <a:cs typeface="Menlo" panose="020B0609030804020204" pitchFamily="49" charset="0"/>
              </a:rPr>
              <a:t>0755</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loop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sftp_users</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Configure SSH for SFTP</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lineinfile</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path</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/etc/ssh/</a:t>
            </a:r>
            <a:r>
              <a:rPr lang="en-IN" sz="1200" dirty="0" err="1">
                <a:solidFill>
                  <a:srgbClr val="CE9178"/>
                </a:solidFill>
                <a:effectLst/>
                <a:ea typeface="Times New Roman" panose="02020603050405020304" pitchFamily="18" charset="0"/>
                <a:cs typeface="Menlo" panose="020B0609030804020204" pitchFamily="49" charset="0"/>
              </a:rPr>
              <a:t>sshd_config</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line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"Subsystem sftp internal-sftp"</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insertafter</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EOF</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endParaRPr lang="en-US" sz="1200" dirty="0"/>
          </a:p>
        </p:txBody>
      </p:sp>
      <p:sp>
        <p:nvSpPr>
          <p:cNvPr id="9" name="Content Placeholder 8">
            <a:extLst>
              <a:ext uri="{FF2B5EF4-FFF2-40B4-BE49-F238E27FC236}">
                <a16:creationId xmlns:a16="http://schemas.microsoft.com/office/drawing/2014/main" id="{C05448E5-B06A-D297-49C5-D607136EF85A}"/>
              </a:ext>
            </a:extLst>
          </p:cNvPr>
          <p:cNvSpPr>
            <a:spLocks noGrp="1"/>
          </p:cNvSpPr>
          <p:nvPr>
            <p:ph sz="quarter" idx="15"/>
          </p:nvPr>
        </p:nvSpPr>
        <p:spPr/>
        <p:txBody>
          <a:body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Add SFTP users</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user</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item.name</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password</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item.password</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group</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"sftp_{{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item.chroot</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basename</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shell</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usr</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sbin</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nologin</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569CD6"/>
                </a:solidFill>
                <a:effectLst/>
                <a:uLnTx/>
                <a:uFillTx/>
                <a:latin typeface="Oracle Sans Tab"/>
                <a:ea typeface="Times New Roman" panose="02020603050405020304" pitchFamily="18" charset="0"/>
                <a:cs typeface="Menlo" panose="020B0609030804020204" pitchFamily="49" charset="0"/>
              </a:rPr>
              <a:t>create_home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no</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loop</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sftp_users</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569CD6"/>
                </a:solidFill>
                <a:effectLst/>
                <a:uLnTx/>
                <a:uFillTx/>
                <a:latin typeface="Oracle Sans Tab"/>
                <a:ea typeface="Times New Roman" panose="02020603050405020304" pitchFamily="18" charset="0"/>
                <a:cs typeface="Menlo" panose="020B0609030804020204" pitchFamily="49" charset="0"/>
              </a:rPr>
              <a:t>no_log</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true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6A9955"/>
                </a:solidFill>
                <a:effectLst/>
                <a:uLnTx/>
                <a:uFillTx/>
                <a:latin typeface="Oracle Sans Tab"/>
                <a:ea typeface="Times New Roman" panose="02020603050405020304" pitchFamily="18" charset="0"/>
                <a:cs typeface="Menlo" panose="020B0609030804020204" pitchFamily="49" charset="0"/>
              </a:rPr>
              <a:t># Hides password from logs [6]</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Restart SSH</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service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sshd</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state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restarted</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p:txBody>
      </p:sp>
      <p:sp>
        <p:nvSpPr>
          <p:cNvPr id="7" name="Title 6">
            <a:extLst>
              <a:ext uri="{FF2B5EF4-FFF2-40B4-BE49-F238E27FC236}">
                <a16:creationId xmlns:a16="http://schemas.microsoft.com/office/drawing/2014/main" id="{A5E5F6DB-3103-FCBD-DA5D-30FBD4C4F2F2}"/>
              </a:ext>
            </a:extLst>
          </p:cNvPr>
          <p:cNvSpPr>
            <a:spLocks noGrp="1"/>
          </p:cNvSpPr>
          <p:nvPr>
            <p:ph type="title"/>
          </p:nvPr>
        </p:nvSpPr>
        <p:spPr/>
        <p:txBody>
          <a:bodyPr/>
          <a:lstStyle/>
          <a:p>
            <a:r>
              <a:rPr lang="en-US" dirty="0"/>
              <a:t>Ansible – Vault – Example: SFTP Playbook</a:t>
            </a:r>
          </a:p>
        </p:txBody>
      </p:sp>
    </p:spTree>
    <p:extLst>
      <p:ext uri="{BB962C8B-B14F-4D97-AF65-F5344CB8AC3E}">
        <p14:creationId xmlns:p14="http://schemas.microsoft.com/office/powerpoint/2010/main" val="4684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37AA8-7DF8-A626-E5D0-5AF4ABF15690}"/>
              </a:ext>
            </a:extLst>
          </p:cNvPr>
          <p:cNvSpPr>
            <a:spLocks noGrp="1"/>
          </p:cNvSpPr>
          <p:nvPr>
            <p:ph type="body" sz="quarter" idx="43"/>
          </p:nvPr>
        </p:nvSpPr>
        <p:spPr>
          <a:xfrm>
            <a:off x="840723" y="1058661"/>
            <a:ext cx="10687050" cy="5378473"/>
          </a:xfrm>
        </p:spPr>
        <p:txBody>
          <a:bodyPr>
            <a:noAutofit/>
          </a:bodyPr>
          <a:lstStyle/>
          <a:p>
            <a:pPr marL="285750" indent="-285750">
              <a:lnSpc>
                <a:spcPct val="150000"/>
              </a:lnSpc>
              <a:buFont typeface="Arial" panose="020B0604020202020204" pitchFamily="34" charset="0"/>
              <a:buChar char="•"/>
            </a:pPr>
            <a:r>
              <a:rPr lang="en-US" sz="1600" dirty="0"/>
              <a:t>Ansible was first released by </a:t>
            </a:r>
            <a:r>
              <a:rPr lang="en-US" sz="1600" b="1" dirty="0">
                <a:solidFill>
                  <a:schemeClr val="accent5"/>
                </a:solidFill>
              </a:rPr>
              <a:t>Michael DeHaan</a:t>
            </a:r>
            <a:r>
              <a:rPr lang="en-US" sz="1600" b="1" dirty="0"/>
              <a:t> </a:t>
            </a:r>
            <a:r>
              <a:rPr lang="en-US" sz="1600" dirty="0"/>
              <a:t>in 2012 as a small side project. RedHat acquired the Ansible tool in 2015.</a:t>
            </a:r>
          </a:p>
          <a:p>
            <a:pPr marL="285750" indent="-285750">
              <a:lnSpc>
                <a:spcPct val="150000"/>
              </a:lnSpc>
              <a:buFont typeface="Arial" panose="020B0604020202020204" pitchFamily="34" charset="0"/>
              <a:buChar char="•"/>
            </a:pPr>
            <a:r>
              <a:rPr lang="en-US" sz="1600" dirty="0"/>
              <a:t>Ansible uses </a:t>
            </a:r>
            <a:r>
              <a:rPr lang="en-US" sz="1600" b="1" dirty="0">
                <a:solidFill>
                  <a:schemeClr val="accent5"/>
                </a:solidFill>
              </a:rPr>
              <a:t>YAML</a:t>
            </a:r>
            <a:r>
              <a:rPr lang="en-US" sz="1600" dirty="0"/>
              <a:t> files as its main source of information at run time. </a:t>
            </a:r>
            <a:r>
              <a:rPr lang="en-US" sz="1600" b="1" dirty="0">
                <a:solidFill>
                  <a:schemeClr val="accent5"/>
                </a:solidFill>
              </a:rPr>
              <a:t>YAML</a:t>
            </a:r>
            <a:r>
              <a:rPr lang="en-US" sz="1600" dirty="0"/>
              <a:t> is a data serialization and representation language that is commonly used for configuration in ansible.</a:t>
            </a:r>
          </a:p>
          <a:p>
            <a:pPr marL="285750" indent="-285750">
              <a:lnSpc>
                <a:spcPct val="150000"/>
              </a:lnSpc>
              <a:buFont typeface="Arial" panose="020B0604020202020204" pitchFamily="34" charset="0"/>
              <a:buChar char="•"/>
            </a:pPr>
            <a:r>
              <a:rPr lang="en-US" sz="1600" dirty="0"/>
              <a:t>Ansible is written entirely in </a:t>
            </a:r>
            <a:r>
              <a:rPr lang="en-US" sz="1600" b="1" dirty="0">
                <a:solidFill>
                  <a:schemeClr val="accent5"/>
                </a:solidFill>
              </a:rPr>
              <a:t>Python</a:t>
            </a:r>
            <a:r>
              <a:rPr lang="en-US" sz="1600" dirty="0"/>
              <a:t>. The main runner and all of the modules are Python 2.6 compatible, which means that they’ll work with any version of Python2 above version 2.6.</a:t>
            </a:r>
          </a:p>
          <a:p>
            <a:pPr marL="285750" indent="-285750">
              <a:lnSpc>
                <a:spcPct val="150000"/>
              </a:lnSpc>
              <a:buFont typeface="Arial" panose="020B0604020202020204" pitchFamily="34" charset="0"/>
              <a:buChar char="•"/>
            </a:pPr>
            <a:r>
              <a:rPr lang="en-US" sz="1600" dirty="0"/>
              <a:t>Ansible works by running commands via </a:t>
            </a:r>
            <a:r>
              <a:rPr lang="en-US" sz="1600" b="1" dirty="0">
                <a:solidFill>
                  <a:schemeClr val="accent5"/>
                </a:solidFill>
              </a:rPr>
              <a:t>SSH</a:t>
            </a:r>
            <a:r>
              <a:rPr lang="en-US" sz="1600" b="1" dirty="0"/>
              <a:t> or </a:t>
            </a:r>
            <a:r>
              <a:rPr lang="en-US" sz="1600" b="1" dirty="0" err="1">
                <a:solidFill>
                  <a:schemeClr val="accent5"/>
                </a:solidFill>
              </a:rPr>
              <a:t>WinRM</a:t>
            </a:r>
            <a:r>
              <a:rPr lang="en-US" sz="1600" dirty="0"/>
              <a:t>, so there’s no need to install any server software. SSH or </a:t>
            </a:r>
            <a:r>
              <a:rPr lang="en-US" sz="1600" dirty="0" err="1"/>
              <a:t>WinRM</a:t>
            </a:r>
            <a:r>
              <a:rPr lang="en-US" sz="1600" b="1" dirty="0"/>
              <a:t> </a:t>
            </a:r>
            <a:r>
              <a:rPr lang="en-US" sz="1600" dirty="0"/>
              <a:t>is used to login to the managed node and install the required packages/dependencies</a:t>
            </a:r>
          </a:p>
          <a:p>
            <a:pPr marL="0" indent="0">
              <a:lnSpc>
                <a:spcPct val="150000"/>
              </a:lnSpc>
              <a:buNone/>
            </a:pPr>
            <a:br>
              <a:rPr lang="en-US" sz="1600" dirty="0"/>
            </a:br>
            <a:r>
              <a:rPr lang="en-US" sz="1600" dirty="0"/>
              <a:t>    </a:t>
            </a:r>
          </a:p>
        </p:txBody>
      </p:sp>
      <p:sp>
        <p:nvSpPr>
          <p:cNvPr id="3" name="Title 2">
            <a:extLst>
              <a:ext uri="{FF2B5EF4-FFF2-40B4-BE49-F238E27FC236}">
                <a16:creationId xmlns:a16="http://schemas.microsoft.com/office/drawing/2014/main" id="{E9AD7757-6808-D6D0-C5A0-D8C3D097BEA5}"/>
              </a:ext>
            </a:extLst>
          </p:cNvPr>
          <p:cNvSpPr>
            <a:spLocks noGrp="1"/>
          </p:cNvSpPr>
          <p:nvPr>
            <p:ph type="title"/>
          </p:nvPr>
        </p:nvSpPr>
        <p:spPr/>
        <p:txBody>
          <a:bodyPr anchor="b">
            <a:normAutofit/>
          </a:bodyPr>
          <a:lstStyle/>
          <a:p>
            <a:r>
              <a:rPr lang="en-US" dirty="0"/>
              <a:t>Ansible </a:t>
            </a:r>
          </a:p>
        </p:txBody>
      </p:sp>
    </p:spTree>
    <p:extLst>
      <p:ext uri="{BB962C8B-B14F-4D97-AF65-F5344CB8AC3E}">
        <p14:creationId xmlns:p14="http://schemas.microsoft.com/office/powerpoint/2010/main" val="30214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88BB6A3-2F97-298C-8D46-D7D34A3A2A99}"/>
              </a:ext>
            </a:extLst>
          </p:cNvPr>
          <p:cNvSpPr>
            <a:spLocks noGrp="1"/>
          </p:cNvSpPr>
          <p:nvPr>
            <p:ph sz="quarter" idx="14"/>
          </p:nvPr>
        </p:nvSpPr>
        <p:spPr/>
        <p:txBody>
          <a:bodyPr/>
          <a:lstStyle/>
          <a:p>
            <a:pPr>
              <a:buNone/>
            </a:pPr>
            <a:r>
              <a:rPr lang="en-IN" sz="1600" b="1" dirty="0">
                <a:solidFill>
                  <a:schemeClr val="accent5"/>
                </a:solidFill>
                <a:effectLst/>
                <a:ea typeface="Times New Roman" panose="02020603050405020304" pitchFamily="18" charset="0"/>
              </a:rPr>
              <a:t>Encrypt secrets:</a:t>
            </a:r>
          </a:p>
          <a:p>
            <a:pPr>
              <a:buNone/>
            </a:pPr>
            <a:r>
              <a:rPr lang="en-IN" sz="1400" dirty="0">
                <a:solidFill>
                  <a:srgbClr val="6A9955"/>
                </a:solidFill>
                <a:effectLst/>
                <a:ea typeface="Times New Roman" panose="02020603050405020304" pitchFamily="18" charset="0"/>
              </a:rPr>
              <a:t># Encrypt with password</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ansible-vault encrypt </a:t>
            </a:r>
            <a:r>
              <a:rPr lang="en-IN" sz="1400" dirty="0" err="1">
                <a:solidFill>
                  <a:srgbClr val="000000"/>
                </a:solidFill>
                <a:effectLst/>
                <a:ea typeface="Times New Roman" panose="02020603050405020304" pitchFamily="18" charset="0"/>
              </a:rPr>
              <a:t>secrets.yml</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Run playbook:</a:t>
            </a:r>
          </a:p>
          <a:p>
            <a:pPr>
              <a:buNone/>
            </a:pPr>
            <a:r>
              <a:rPr lang="en-IN" sz="1400" dirty="0">
                <a:solidFill>
                  <a:srgbClr val="6A9955"/>
                </a:solidFill>
                <a:effectLst/>
                <a:ea typeface="Times New Roman" panose="02020603050405020304" pitchFamily="18" charset="0"/>
              </a:rPr>
              <a:t># Decrypt at runtime</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ansible-playbook </a:t>
            </a:r>
            <a:r>
              <a:rPr lang="en-IN" sz="1400" dirty="0" err="1">
                <a:solidFill>
                  <a:srgbClr val="000000"/>
                </a:solidFill>
                <a:effectLst/>
                <a:ea typeface="Times New Roman" panose="02020603050405020304" pitchFamily="18" charset="0"/>
              </a:rPr>
              <a:t>sftp_playbook.yml</a:t>
            </a:r>
            <a:r>
              <a:rPr lang="en-IN" sz="1400" dirty="0">
                <a:solidFill>
                  <a:srgbClr val="000000"/>
                </a:solidFill>
                <a:effectLst/>
                <a:ea typeface="Times New Roman" panose="02020603050405020304" pitchFamily="18" charset="0"/>
              </a:rPr>
              <a:t> --ask-vault-pass</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r>
              <a:rPr lang="en-IN" sz="1400" dirty="0">
                <a:solidFill>
                  <a:srgbClr val="000000"/>
                </a:solidFill>
                <a:effectLst/>
                <a:ea typeface="Times New Roman" panose="02020603050405020304" pitchFamily="18" charset="0"/>
              </a:rPr>
              <a:t> </a:t>
            </a:r>
            <a:endParaRPr lang="en-US" sz="1400" dirty="0"/>
          </a:p>
        </p:txBody>
      </p:sp>
      <p:sp>
        <p:nvSpPr>
          <p:cNvPr id="9" name="Content Placeholder 8">
            <a:extLst>
              <a:ext uri="{FF2B5EF4-FFF2-40B4-BE49-F238E27FC236}">
                <a16:creationId xmlns:a16="http://schemas.microsoft.com/office/drawing/2014/main" id="{1F353C79-AEB6-2DBB-1837-D185DFDFB1E8}"/>
              </a:ext>
            </a:extLst>
          </p:cNvPr>
          <p:cNvSpPr>
            <a:spLocks noGrp="1"/>
          </p:cNvSpPr>
          <p:nvPr>
            <p:ph sz="quarter" idx="15"/>
          </p:nvPr>
        </p:nvSpPr>
        <p:spPr/>
        <p:txBody>
          <a:bodyPr/>
          <a:lstStyle/>
          <a:p>
            <a:r>
              <a:rPr lang="en-IN" sz="1600" b="1" dirty="0">
                <a:solidFill>
                  <a:schemeClr val="accent5"/>
                </a:solidFill>
                <a:ea typeface="Times New Roman" panose="02020603050405020304" pitchFamily="18" charset="0"/>
              </a:rPr>
              <a:t>Verification</a:t>
            </a:r>
          </a:p>
          <a:p>
            <a:pPr>
              <a:buNone/>
            </a:pP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Check SFTP access:</a:t>
            </a:r>
          </a:p>
          <a:p>
            <a:pPr>
              <a:buNone/>
            </a:pPr>
            <a:r>
              <a:rPr lang="en-IN" sz="1400" dirty="0">
                <a:solidFill>
                  <a:srgbClr val="6A9955"/>
                </a:solidFill>
                <a:effectLst/>
                <a:ea typeface="Times New Roman" panose="02020603050405020304" pitchFamily="18" charset="0"/>
              </a:rPr>
              <a:t># Test chroot access</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sftp -P 22 </a:t>
            </a:r>
            <a:r>
              <a:rPr lang="en-IN" sz="1400" dirty="0" err="1">
                <a:solidFill>
                  <a:srgbClr val="000000"/>
                </a:solidFill>
                <a:effectLst/>
                <a:ea typeface="Times New Roman" panose="02020603050405020304" pitchFamily="18" charset="0"/>
              </a:rPr>
              <a:t>readonly_user@sftp-server.example.com</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Verify encrypted variables:</a:t>
            </a:r>
          </a:p>
          <a:p>
            <a:pPr>
              <a:buNone/>
            </a:pPr>
            <a:r>
              <a:rPr lang="en-IN" sz="1400" dirty="0">
                <a:solidFill>
                  <a:srgbClr val="6A9955"/>
                </a:solidFill>
                <a:effectLst/>
                <a:ea typeface="Times New Roman" panose="02020603050405020304" pitchFamily="18" charset="0"/>
              </a:rPr>
              <a:t># View decrypted content</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ansible-vault view </a:t>
            </a:r>
            <a:r>
              <a:rPr lang="en-IN" sz="1400" dirty="0" err="1">
                <a:solidFill>
                  <a:srgbClr val="000000"/>
                </a:solidFill>
                <a:effectLst/>
                <a:ea typeface="Times New Roman" panose="02020603050405020304" pitchFamily="18" charset="0"/>
              </a:rPr>
              <a:t>secrets.yml</a:t>
            </a:r>
            <a:r>
              <a:rPr lang="en-IN" sz="1400" dirty="0">
                <a:solidFill>
                  <a:srgbClr val="000000"/>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SSH config validation</a:t>
            </a:r>
            <a:r>
              <a:rPr lang="en-IN" sz="1600" dirty="0">
                <a:solidFill>
                  <a:schemeClr val="accent5"/>
                </a:solidFill>
                <a:effectLst/>
                <a:ea typeface="Times New Roman" panose="02020603050405020304" pitchFamily="18" charset="0"/>
              </a:rPr>
              <a:t>:</a:t>
            </a:r>
          </a:p>
          <a:p>
            <a:pPr>
              <a:buNone/>
            </a:pPr>
            <a:r>
              <a:rPr lang="en-IN" sz="1400" dirty="0">
                <a:solidFill>
                  <a:srgbClr val="6A9955"/>
                </a:solidFill>
                <a:effectLst/>
                <a:ea typeface="Times New Roman" panose="02020603050405020304" pitchFamily="18" charset="0"/>
              </a:rPr>
              <a:t># Check SFTP server config</a:t>
            </a:r>
            <a:endParaRPr lang="en-IN" sz="1400" dirty="0">
              <a:effectLst/>
              <a:ea typeface="Times New Roman" panose="02020603050405020304" pitchFamily="18" charset="0"/>
            </a:endParaRPr>
          </a:p>
          <a:p>
            <a:r>
              <a:rPr lang="en-IN" sz="1400" dirty="0">
                <a:solidFill>
                  <a:srgbClr val="000000"/>
                </a:solidFill>
                <a:effectLst/>
                <a:ea typeface="Times New Roman" panose="02020603050405020304" pitchFamily="18" charset="0"/>
              </a:rPr>
              <a:t>ansible </a:t>
            </a:r>
            <a:r>
              <a:rPr lang="en-IN" sz="1400" dirty="0" err="1">
                <a:solidFill>
                  <a:srgbClr val="000000"/>
                </a:solidFill>
                <a:effectLst/>
                <a:ea typeface="Times New Roman" panose="02020603050405020304" pitchFamily="18" charset="0"/>
              </a:rPr>
              <a:t>sftp_servers</a:t>
            </a:r>
            <a:r>
              <a:rPr lang="en-IN" sz="1400" dirty="0">
                <a:solidFill>
                  <a:srgbClr val="000000"/>
                </a:solidFill>
                <a:effectLst/>
                <a:ea typeface="Times New Roman" panose="02020603050405020304" pitchFamily="18" charset="0"/>
              </a:rPr>
              <a:t> -m shell -a </a:t>
            </a:r>
            <a:r>
              <a:rPr lang="en-IN" sz="1400" dirty="0">
                <a:solidFill>
                  <a:srgbClr val="CE9178"/>
                </a:solidFill>
                <a:effectLst/>
                <a:ea typeface="Times New Roman" panose="02020603050405020304" pitchFamily="18" charset="0"/>
              </a:rPr>
              <a:t>"grep 'Subsystem sftp' /etc/ssh/</a:t>
            </a:r>
            <a:r>
              <a:rPr lang="en-IN" sz="1400" dirty="0" err="1">
                <a:solidFill>
                  <a:srgbClr val="CE9178"/>
                </a:solidFill>
                <a:effectLst/>
                <a:ea typeface="Times New Roman" panose="02020603050405020304" pitchFamily="18" charset="0"/>
              </a:rPr>
              <a:t>sshd_config</a:t>
            </a:r>
            <a:r>
              <a:rPr lang="en-IN" sz="1400" dirty="0">
                <a:solidFill>
                  <a:srgbClr val="CE9178"/>
                </a:solidFill>
                <a:effectLst/>
                <a:ea typeface="Times New Roman" panose="02020603050405020304" pitchFamily="18" charset="0"/>
              </a:rPr>
              <a:t>"</a:t>
            </a:r>
            <a:endParaRPr lang="en-IN" sz="1400" dirty="0">
              <a:effectLst/>
              <a:ea typeface="Times New Roman" panose="02020603050405020304" pitchFamily="18" charset="0"/>
            </a:endParaRPr>
          </a:p>
          <a:p>
            <a:endParaRPr lang="en-US" sz="1400" dirty="0"/>
          </a:p>
        </p:txBody>
      </p:sp>
      <p:sp>
        <p:nvSpPr>
          <p:cNvPr id="8" name="Title 7">
            <a:extLst>
              <a:ext uri="{FF2B5EF4-FFF2-40B4-BE49-F238E27FC236}">
                <a16:creationId xmlns:a16="http://schemas.microsoft.com/office/drawing/2014/main" id="{F49CB10B-7A9D-1599-D7DF-223AE5FBDBA7}"/>
              </a:ext>
            </a:extLst>
          </p:cNvPr>
          <p:cNvSpPr>
            <a:spLocks noGrp="1"/>
          </p:cNvSpPr>
          <p:nvPr>
            <p:ph type="title"/>
          </p:nvPr>
        </p:nvSpPr>
        <p:spPr/>
        <p:txBody>
          <a:bodyPr/>
          <a:lstStyle/>
          <a:p>
            <a:r>
              <a:rPr lang="en-US" dirty="0"/>
              <a:t>Ansible – Vault – Commands</a:t>
            </a:r>
          </a:p>
        </p:txBody>
      </p:sp>
    </p:spTree>
    <p:extLst>
      <p:ext uri="{BB962C8B-B14F-4D97-AF65-F5344CB8AC3E}">
        <p14:creationId xmlns:p14="http://schemas.microsoft.com/office/powerpoint/2010/main" val="12203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6529A8-DCD2-7803-E0D1-332184C55820}"/>
              </a:ext>
            </a:extLst>
          </p:cNvPr>
          <p:cNvSpPr>
            <a:spLocks noGrp="1"/>
          </p:cNvSpPr>
          <p:nvPr>
            <p:ph sz="quarter" idx="13"/>
          </p:nvPr>
        </p:nvSpPr>
        <p:spPr/>
        <p:txBody>
          <a:bodyPr/>
          <a:lstStyle/>
          <a:p>
            <a:pPr>
              <a:lnSpc>
                <a:spcPct val="150000"/>
              </a:lnSpc>
            </a:pPr>
            <a:r>
              <a:rPr lang="en-IN" b="0" i="0" dirty="0">
                <a:effectLst/>
              </a:rPr>
              <a:t>Task control in Ansible manages how and when tasks execute, enabling conditional logic, error handling, and workflow optimization. The task control can be achieved by using following options:</a:t>
            </a:r>
          </a:p>
          <a:p>
            <a:pPr marL="890588" lvl="2" indent="-342900">
              <a:lnSpc>
                <a:spcPct val="150000"/>
              </a:lnSpc>
              <a:buFont typeface="+mj-lt"/>
              <a:buAutoNum type="arabicPeriod"/>
            </a:pPr>
            <a:r>
              <a:rPr lang="en-IN" sz="1800" dirty="0">
                <a:latin typeface="+mn-lt"/>
              </a:rPr>
              <a:t>Conditionals</a:t>
            </a:r>
          </a:p>
          <a:p>
            <a:pPr marL="890588" lvl="2" indent="-342900">
              <a:lnSpc>
                <a:spcPct val="150000"/>
              </a:lnSpc>
              <a:buFont typeface="+mj-lt"/>
              <a:buAutoNum type="arabicPeriod"/>
            </a:pPr>
            <a:r>
              <a:rPr lang="en-IN" sz="1800" b="0" i="0" dirty="0">
                <a:effectLst/>
                <a:latin typeface="+mn-lt"/>
              </a:rPr>
              <a:t>Loops</a:t>
            </a:r>
          </a:p>
          <a:p>
            <a:pPr marL="890588" lvl="2" indent="-342900">
              <a:lnSpc>
                <a:spcPct val="150000"/>
              </a:lnSpc>
              <a:buFont typeface="+mj-lt"/>
              <a:buAutoNum type="arabicPeriod"/>
            </a:pPr>
            <a:r>
              <a:rPr lang="en-IN" sz="1800" dirty="0">
                <a:latin typeface="+mn-lt"/>
              </a:rPr>
              <a:t>Handlers</a:t>
            </a:r>
          </a:p>
          <a:p>
            <a:pPr marL="890588" lvl="2" indent="-342900">
              <a:lnSpc>
                <a:spcPct val="150000"/>
              </a:lnSpc>
              <a:buFont typeface="+mj-lt"/>
              <a:buAutoNum type="arabicPeriod"/>
            </a:pPr>
            <a:r>
              <a:rPr lang="en-IN" sz="1800" b="0" i="0" dirty="0">
                <a:effectLst/>
                <a:latin typeface="+mn-lt"/>
              </a:rPr>
              <a:t>Blocks</a:t>
            </a:r>
          </a:p>
          <a:p>
            <a:pPr marL="890588" lvl="2" indent="-342900">
              <a:lnSpc>
                <a:spcPct val="150000"/>
              </a:lnSpc>
              <a:buFont typeface="+mj-lt"/>
              <a:buAutoNum type="arabicPeriod"/>
            </a:pPr>
            <a:r>
              <a:rPr lang="en-IN" sz="1800" dirty="0">
                <a:latin typeface="+mn-lt"/>
              </a:rPr>
              <a:t>Execution Strategies</a:t>
            </a:r>
          </a:p>
          <a:p>
            <a:pPr>
              <a:lnSpc>
                <a:spcPct val="150000"/>
              </a:lnSpc>
            </a:pPr>
            <a:endParaRPr lang="en-IN" b="0" i="0" dirty="0">
              <a:effectLst/>
            </a:endParaRPr>
          </a:p>
          <a:p>
            <a:pPr>
              <a:lnSpc>
                <a:spcPct val="150000"/>
              </a:lnSpc>
            </a:pPr>
            <a:endParaRPr lang="en-US" dirty="0"/>
          </a:p>
        </p:txBody>
      </p:sp>
      <p:sp>
        <p:nvSpPr>
          <p:cNvPr id="3" name="Title 2">
            <a:extLst>
              <a:ext uri="{FF2B5EF4-FFF2-40B4-BE49-F238E27FC236}">
                <a16:creationId xmlns:a16="http://schemas.microsoft.com/office/drawing/2014/main" id="{5E2CF1F1-56A8-81C2-4E54-24EB40566BD8}"/>
              </a:ext>
            </a:extLst>
          </p:cNvPr>
          <p:cNvSpPr>
            <a:spLocks noGrp="1"/>
          </p:cNvSpPr>
          <p:nvPr>
            <p:ph type="title"/>
          </p:nvPr>
        </p:nvSpPr>
        <p:spPr/>
        <p:txBody>
          <a:bodyPr/>
          <a:lstStyle/>
          <a:p>
            <a:r>
              <a:rPr lang="en-US" dirty="0"/>
              <a:t>Ansible – Task Control</a:t>
            </a:r>
          </a:p>
        </p:txBody>
      </p:sp>
    </p:spTree>
    <p:extLst>
      <p:ext uri="{BB962C8B-B14F-4D97-AF65-F5344CB8AC3E}">
        <p14:creationId xmlns:p14="http://schemas.microsoft.com/office/powerpoint/2010/main" val="32841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F172E8-7ED8-9CBA-040A-B9AA79067E12}"/>
              </a:ext>
            </a:extLst>
          </p:cNvPr>
          <p:cNvSpPr>
            <a:spLocks noGrp="1"/>
          </p:cNvSpPr>
          <p:nvPr>
            <p:ph sz="quarter" idx="13"/>
          </p:nvPr>
        </p:nvSpPr>
        <p:spPr/>
        <p:txBody>
          <a:bodyPr/>
          <a:lstStyle/>
          <a:p>
            <a:pPr>
              <a:lnSpc>
                <a:spcPct val="150000"/>
              </a:lnSpc>
              <a:buNone/>
            </a:pPr>
            <a:r>
              <a:rPr lang="en-IN" sz="1600" dirty="0">
                <a:effectLst/>
                <a:ea typeface="Times New Roman" panose="02020603050405020304" pitchFamily="18" charset="0"/>
              </a:rPr>
              <a:t>Execute tasks only if specific conditions are met:</a:t>
            </a:r>
            <a:endParaRPr lang="en-IN" sz="1600" dirty="0">
              <a:effectLst/>
              <a:latin typeface="Times New Roman" panose="02020603050405020304" pitchFamily="18" charset="0"/>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Apache on Debian systems</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ansible.builtin.apt</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apache2</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b="1" dirty="0">
                <a:solidFill>
                  <a:srgbClr val="569CD6"/>
                </a:solidFill>
                <a:effectLst/>
                <a:ea typeface="Times New Roman" panose="02020603050405020304" pitchFamily="18" charset="0"/>
              </a:rPr>
              <a:t>when</a:t>
            </a:r>
            <a:r>
              <a:rPr lang="en-IN" sz="1600" b="1" dirty="0">
                <a:solidFill>
                  <a:srgbClr val="D4D4D4"/>
                </a:solidFill>
                <a:effectLst/>
                <a:ea typeface="Times New Roman" panose="02020603050405020304" pitchFamily="18" charset="0"/>
              </a:rPr>
              <a:t>: </a:t>
            </a:r>
            <a:r>
              <a:rPr lang="en-IN" sz="1600" b="1" dirty="0" err="1">
                <a:solidFill>
                  <a:srgbClr val="CE9178"/>
                </a:solidFill>
                <a:effectLst/>
                <a:ea typeface="Times New Roman" panose="02020603050405020304" pitchFamily="18" charset="0"/>
              </a:rPr>
              <a:t>ansible_facts</a:t>
            </a:r>
            <a:r>
              <a:rPr lang="en-IN" sz="1600" b="1" dirty="0">
                <a:solidFill>
                  <a:srgbClr val="CE9178"/>
                </a:solidFill>
                <a:effectLst/>
                <a:ea typeface="Times New Roman" panose="02020603050405020304" pitchFamily="18" charset="0"/>
              </a:rPr>
              <a:t>['</a:t>
            </a:r>
            <a:r>
              <a:rPr lang="en-IN" sz="1600" b="1" dirty="0" err="1">
                <a:solidFill>
                  <a:srgbClr val="CE9178"/>
                </a:solidFill>
                <a:effectLst/>
                <a:ea typeface="Times New Roman" panose="02020603050405020304" pitchFamily="18" charset="0"/>
              </a:rPr>
              <a:t>os_family</a:t>
            </a:r>
            <a:r>
              <a:rPr lang="en-IN" sz="1600" b="1" dirty="0">
                <a:solidFill>
                  <a:srgbClr val="CE9178"/>
                </a:solidFill>
                <a:effectLst/>
                <a:ea typeface="Times New Roman" panose="02020603050405020304" pitchFamily="18" charset="0"/>
              </a:rPr>
              <a:t>'] == 'Debian'</a:t>
            </a:r>
            <a:endParaRPr lang="en-IN" sz="1600" b="1" dirty="0">
              <a:effectLst/>
              <a:ea typeface="Times New Roman" panose="02020603050405020304" pitchFamily="18" charset="0"/>
            </a:endParaRPr>
          </a:p>
          <a:p>
            <a:pPr>
              <a:lnSpc>
                <a:spcPct val="150000"/>
              </a:lnSpc>
            </a:pPr>
            <a:r>
              <a:rPr lang="en-IN" sz="1600" dirty="0">
                <a:effectLst/>
                <a:latin typeface="Times New Roman" panose="02020603050405020304" pitchFamily="18" charset="0"/>
                <a:ea typeface="Times New Roman" panose="02020603050405020304" pitchFamily="18" charset="0"/>
              </a:rPr>
              <a:t> </a:t>
            </a:r>
          </a:p>
          <a:p>
            <a:pPr>
              <a:lnSpc>
                <a:spcPct val="150000"/>
              </a:lnSpc>
            </a:pPr>
            <a:endParaRPr lang="en-US" sz="1600" dirty="0"/>
          </a:p>
        </p:txBody>
      </p:sp>
      <p:sp>
        <p:nvSpPr>
          <p:cNvPr id="3" name="Title 2">
            <a:extLst>
              <a:ext uri="{FF2B5EF4-FFF2-40B4-BE49-F238E27FC236}">
                <a16:creationId xmlns:a16="http://schemas.microsoft.com/office/drawing/2014/main" id="{C9E0F517-D119-57CE-D6FA-D5BB6361631F}"/>
              </a:ext>
            </a:extLst>
          </p:cNvPr>
          <p:cNvSpPr>
            <a:spLocks noGrp="1"/>
          </p:cNvSpPr>
          <p:nvPr>
            <p:ph type="title"/>
          </p:nvPr>
        </p:nvSpPr>
        <p:spPr/>
        <p:txBody>
          <a:bodyPr/>
          <a:lstStyle/>
          <a:p>
            <a:r>
              <a:rPr lang="en-US" dirty="0"/>
              <a:t>Ansible – Task Control – Conditionals (when)</a:t>
            </a:r>
          </a:p>
        </p:txBody>
      </p:sp>
    </p:spTree>
    <p:extLst>
      <p:ext uri="{BB962C8B-B14F-4D97-AF65-F5344CB8AC3E}">
        <p14:creationId xmlns:p14="http://schemas.microsoft.com/office/powerpoint/2010/main" val="154904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DEBDF3-1267-D2B7-F3C3-0A6F15B872DA}"/>
              </a:ext>
            </a:extLst>
          </p:cNvPr>
          <p:cNvSpPr>
            <a:spLocks noGrp="1"/>
          </p:cNvSpPr>
          <p:nvPr>
            <p:ph sz="quarter" idx="13"/>
          </p:nvPr>
        </p:nvSpPr>
        <p:spPr/>
        <p:txBody>
          <a:bodyPr/>
          <a:lstStyle/>
          <a:p>
            <a:pPr>
              <a:lnSpc>
                <a:spcPts val="1800"/>
              </a:lnSpc>
              <a:buNone/>
            </a:pPr>
            <a:r>
              <a:rPr lang="en-IN" sz="1600" dirty="0">
                <a:effectLst/>
                <a:ea typeface="Times New Roman" panose="02020603050405020304" pitchFamily="18" charset="0"/>
              </a:rPr>
              <a:t>Iterate over lists or variables:</a:t>
            </a:r>
          </a:p>
          <a:p>
            <a:pPr>
              <a:lnSpc>
                <a:spcPts val="1800"/>
              </a:lnSpc>
              <a:buNone/>
            </a:pPr>
            <a:r>
              <a:rPr lang="en-IN" sz="1600" dirty="0">
                <a:solidFill>
                  <a:srgbClr val="D4D4D4"/>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multiple packages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ansible.builtin.dnf</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item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a:lnSpc>
                <a:spcPts val="1800"/>
              </a:lnSpc>
              <a:buNone/>
            </a:pPr>
            <a:r>
              <a:rPr lang="en-IN" sz="1600" dirty="0">
                <a:solidFill>
                  <a:srgbClr val="569CD6"/>
                </a:solidFill>
              </a:rPr>
              <a:t>  loop:</a:t>
            </a: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CE9178"/>
                </a:solidFill>
                <a:effectLst/>
                <a:ea typeface="Times New Roman" panose="02020603050405020304" pitchFamily="18" charset="0"/>
              </a:rPr>
              <a:t>git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CE9178"/>
                </a:solidFill>
                <a:effectLst/>
                <a:ea typeface="Times New Roman" panose="02020603050405020304" pitchFamily="18" charset="0"/>
              </a:rPr>
              <a:t>curl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err="1">
                <a:solidFill>
                  <a:srgbClr val="CE9178"/>
                </a:solidFill>
                <a:effectLst/>
                <a:ea typeface="Times New Roman" panose="02020603050405020304" pitchFamily="18" charset="0"/>
              </a:rPr>
              <a:t>wget</a:t>
            </a:r>
            <a:r>
              <a:rPr lang="en-IN" sz="1600" dirty="0">
                <a:solidFill>
                  <a:srgbClr val="CE9178"/>
                </a:solidFill>
                <a:effectLst/>
                <a:ea typeface="Times New Roman" panose="02020603050405020304" pitchFamily="18" charset="0"/>
              </a:rPr>
              <a:t> [8]</a:t>
            </a:r>
            <a:endParaRPr lang="en-IN" sz="1600" dirty="0">
              <a:effectLst/>
              <a:ea typeface="Times New Roman" panose="02020603050405020304" pitchFamily="18" charset="0"/>
            </a:endParaRPr>
          </a:p>
          <a:p>
            <a:r>
              <a:rPr lang="en-IN" sz="1600" dirty="0">
                <a:effectLst/>
                <a:ea typeface="Times New Roman" panose="02020603050405020304" pitchFamily="18" charset="0"/>
              </a:rPr>
              <a:t> </a:t>
            </a:r>
          </a:p>
          <a:p>
            <a:endParaRPr lang="en-US" sz="1600" dirty="0"/>
          </a:p>
        </p:txBody>
      </p:sp>
      <p:sp>
        <p:nvSpPr>
          <p:cNvPr id="3" name="Title 2">
            <a:extLst>
              <a:ext uri="{FF2B5EF4-FFF2-40B4-BE49-F238E27FC236}">
                <a16:creationId xmlns:a16="http://schemas.microsoft.com/office/drawing/2014/main" id="{1372745D-E8DD-C878-5F26-AF7FE6AF8257}"/>
              </a:ext>
            </a:extLst>
          </p:cNvPr>
          <p:cNvSpPr>
            <a:spLocks noGrp="1"/>
          </p:cNvSpPr>
          <p:nvPr>
            <p:ph type="title"/>
          </p:nvPr>
        </p:nvSpPr>
        <p:spPr/>
        <p:txBody>
          <a:bodyPr/>
          <a:lstStyle/>
          <a:p>
            <a:r>
              <a:rPr lang="en-US" dirty="0"/>
              <a:t>Ansible – Task Control – Loops (loop)</a:t>
            </a:r>
          </a:p>
        </p:txBody>
      </p:sp>
    </p:spTree>
    <p:extLst>
      <p:ext uri="{BB962C8B-B14F-4D97-AF65-F5344CB8AC3E}">
        <p14:creationId xmlns:p14="http://schemas.microsoft.com/office/powerpoint/2010/main" val="354280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55068C-AD6C-0F35-72A3-1F230B6D3632}"/>
              </a:ext>
            </a:extLst>
          </p:cNvPr>
          <p:cNvSpPr>
            <a:spLocks noGrp="1"/>
          </p:cNvSpPr>
          <p:nvPr>
            <p:ph sz="quarter" idx="14"/>
          </p:nvPr>
        </p:nvSpPr>
        <p:spPr/>
        <p:txBody>
          <a:bodyPr/>
          <a:lstStyle/>
          <a:p>
            <a:pPr marL="285750" indent="-285750">
              <a:lnSpc>
                <a:spcPct val="150000"/>
              </a:lnSpc>
              <a:buClr>
                <a:srgbClr val="AE562C"/>
              </a:buClr>
              <a:buFont typeface="Arial" panose="020B0604020202020204" pitchFamily="34" charset="0"/>
              <a:buChar char="•"/>
            </a:pPr>
            <a:r>
              <a:rPr lang="en-IN" b="0" i="0" dirty="0">
                <a:effectLst/>
              </a:rPr>
              <a:t>Handlers in Ansible are special tasks designed to run only when notified by other tasks during a playbook execution. </a:t>
            </a:r>
          </a:p>
          <a:p>
            <a:pPr marL="285750" indent="-285750">
              <a:lnSpc>
                <a:spcPct val="150000"/>
              </a:lnSpc>
              <a:buClr>
                <a:schemeClr val="accent5"/>
              </a:buClr>
              <a:buFont typeface="Arial" panose="020B0604020202020204" pitchFamily="34" charset="0"/>
              <a:buChar char="•"/>
            </a:pPr>
            <a:r>
              <a:rPr lang="en-IN" b="0" i="0" dirty="0">
                <a:effectLst/>
              </a:rPr>
              <a:t>They provide an efficient way to perform actions that should happen only if a change occurs on the managed hosts, such as restarting a service after a configuration file has been updated.</a:t>
            </a:r>
          </a:p>
          <a:p>
            <a:endParaRPr lang="en-US" dirty="0"/>
          </a:p>
        </p:txBody>
      </p:sp>
      <p:sp>
        <p:nvSpPr>
          <p:cNvPr id="6" name="Content Placeholder 5">
            <a:extLst>
              <a:ext uri="{FF2B5EF4-FFF2-40B4-BE49-F238E27FC236}">
                <a16:creationId xmlns:a16="http://schemas.microsoft.com/office/drawing/2014/main" id="{00666120-9A4D-CBB2-3848-22B37D07272B}"/>
              </a:ext>
            </a:extLst>
          </p:cNvPr>
          <p:cNvSpPr>
            <a:spLocks noGrp="1"/>
          </p:cNvSpPr>
          <p:nvPr>
            <p:ph sz="quarter" idx="15"/>
          </p:nvPr>
        </p:nvSpPr>
        <p:spPr/>
        <p:txBody>
          <a:bodyPr/>
          <a:lstStyle/>
          <a:p>
            <a:pPr>
              <a:lnSpc>
                <a:spcPts val="1800"/>
              </a:lnSpc>
              <a:buNone/>
            </a:pPr>
            <a:r>
              <a:rPr lang="en-IN" sz="1600" dirty="0">
                <a:effectLst/>
                <a:ea typeface="Times New Roman" panose="02020603050405020304" pitchFamily="18" charset="0"/>
              </a:rPr>
              <a:t> </a:t>
            </a:r>
            <a:r>
              <a:rPr lang="en-IN" sz="1600" dirty="0">
                <a:solidFill>
                  <a:srgbClr val="569CD6"/>
                </a:solidFill>
                <a:effectLst/>
                <a:ea typeface="Times New Roman" panose="02020603050405020304" pitchFamily="18" charset="0"/>
              </a:rPr>
              <a:t>task</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Start and enable Nginx service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ansible.builtin.service</a:t>
            </a:r>
            <a:r>
              <a:rPr lang="en-IN" sz="1600" dirty="0">
                <a:solidFill>
                  <a:srgbClr val="F44747"/>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name</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state</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started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enabled</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yes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notify</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Restart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569CD6"/>
                </a:solidFill>
                <a:effectLst/>
                <a:ea typeface="Times New Roman" panose="02020603050405020304" pitchFamily="18" charset="0"/>
              </a:rPr>
              <a:t>handlers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Restart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ansible.builtin.service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restart</a:t>
            </a:r>
            <a:endParaRPr lang="en-IN" sz="1600" dirty="0">
              <a:effectLst/>
              <a:ea typeface="Times New Roman" panose="02020603050405020304" pitchFamily="18" charset="0"/>
            </a:endParaRPr>
          </a:p>
          <a:p>
            <a:endParaRPr lang="en-US" sz="1600" dirty="0"/>
          </a:p>
        </p:txBody>
      </p:sp>
      <p:sp>
        <p:nvSpPr>
          <p:cNvPr id="3" name="Title 2">
            <a:extLst>
              <a:ext uri="{FF2B5EF4-FFF2-40B4-BE49-F238E27FC236}">
                <a16:creationId xmlns:a16="http://schemas.microsoft.com/office/drawing/2014/main" id="{93391380-2608-7BA9-4C26-6880E8ED1D14}"/>
              </a:ext>
            </a:extLst>
          </p:cNvPr>
          <p:cNvSpPr>
            <a:spLocks noGrp="1"/>
          </p:cNvSpPr>
          <p:nvPr>
            <p:ph type="title"/>
          </p:nvPr>
        </p:nvSpPr>
        <p:spPr/>
        <p:txBody>
          <a:bodyPr/>
          <a:lstStyle/>
          <a:p>
            <a:r>
              <a:rPr lang="en-US" dirty="0"/>
              <a:t>Ansible – Task Control – Handlers (notify/listen)</a:t>
            </a:r>
          </a:p>
        </p:txBody>
      </p:sp>
    </p:spTree>
    <p:extLst>
      <p:ext uri="{BB962C8B-B14F-4D97-AF65-F5344CB8AC3E}">
        <p14:creationId xmlns:p14="http://schemas.microsoft.com/office/powerpoint/2010/main" val="35856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3AE20A-BAFF-A86D-D9FE-30238CFAA264}"/>
              </a:ext>
            </a:extLst>
          </p:cNvPr>
          <p:cNvSpPr>
            <a:spLocks noGrp="1"/>
          </p:cNvSpPr>
          <p:nvPr>
            <p:ph sz="quarter" idx="14"/>
          </p:nvPr>
        </p:nvSpPr>
        <p:spPr/>
        <p:txBody>
          <a:bodyPr/>
          <a:lstStyle/>
          <a:p>
            <a:pPr marL="285750" indent="-285750">
              <a:lnSpc>
                <a:spcPct val="150000"/>
              </a:lnSpc>
              <a:buFont typeface="Arial" panose="020B0604020202020204" pitchFamily="34" charset="0"/>
              <a:buChar char="•"/>
            </a:pPr>
            <a:r>
              <a:rPr lang="en-US" b="1" dirty="0">
                <a:solidFill>
                  <a:schemeClr val="accent5"/>
                </a:solidFill>
              </a:rPr>
              <a:t>block: </a:t>
            </a:r>
            <a:r>
              <a:rPr lang="en-US" dirty="0"/>
              <a:t>Contains the main tasks to install and configure or make any changes on managed node.</a:t>
            </a:r>
          </a:p>
          <a:p>
            <a:pPr marL="285750" indent="-285750">
              <a:lnSpc>
                <a:spcPct val="150000"/>
              </a:lnSpc>
              <a:buFont typeface="Arial" panose="020B0604020202020204" pitchFamily="34" charset="0"/>
              <a:buChar char="•"/>
            </a:pPr>
            <a:r>
              <a:rPr lang="en-US" b="1" dirty="0">
                <a:solidFill>
                  <a:schemeClr val="accent5"/>
                </a:solidFill>
              </a:rPr>
              <a:t>rescue: </a:t>
            </a:r>
            <a:r>
              <a:rPr lang="en-US" dirty="0"/>
              <a:t>Executes if any task in the block fails. In this case, it logs a failure message.</a:t>
            </a:r>
          </a:p>
          <a:p>
            <a:pPr marL="285750" indent="-285750">
              <a:lnSpc>
                <a:spcPct val="150000"/>
              </a:lnSpc>
              <a:buFont typeface="Arial" panose="020B0604020202020204" pitchFamily="34" charset="0"/>
              <a:buChar char="•"/>
            </a:pPr>
            <a:r>
              <a:rPr lang="en-US" b="1" dirty="0">
                <a:solidFill>
                  <a:schemeClr val="accent5"/>
                </a:solidFill>
              </a:rPr>
              <a:t>always: </a:t>
            </a:r>
            <a:r>
              <a:rPr lang="en-US" dirty="0"/>
              <a:t>Always runs, regardless of whether the block or rescue sections were executed. Here, it ensures a log directory exists.</a:t>
            </a:r>
          </a:p>
          <a:p>
            <a:pPr>
              <a:lnSpc>
                <a:spcPct val="150000"/>
              </a:lnSpc>
            </a:pPr>
            <a:endParaRPr lang="en-US" dirty="0"/>
          </a:p>
        </p:txBody>
      </p:sp>
      <p:sp>
        <p:nvSpPr>
          <p:cNvPr id="5" name="Content Placeholder 4">
            <a:extLst>
              <a:ext uri="{FF2B5EF4-FFF2-40B4-BE49-F238E27FC236}">
                <a16:creationId xmlns:a16="http://schemas.microsoft.com/office/drawing/2014/main" id="{31B12D0C-47C5-D8D4-CFDC-CCF99D8C4C81}"/>
              </a:ext>
            </a:extLst>
          </p:cNvPr>
          <p:cNvSpPr>
            <a:spLocks noGrp="1"/>
          </p:cNvSpPr>
          <p:nvPr>
            <p:ph sz="quarter" idx="15"/>
          </p:nvPr>
        </p:nvSpPr>
        <p:spPr>
          <a:xfrm>
            <a:off x="6366215" y="1608575"/>
            <a:ext cx="5084064" cy="5067022"/>
          </a:xfrm>
        </p:spPr>
        <p:txBody>
          <a:bodyPr/>
          <a:lstStyle/>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 package and handle errors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web_servers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block</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Apache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ansible.builtin.yum</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httpd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rescue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Log the failure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ansible.builtin.debug</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msg</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"Apache installation failed!"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always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Ensure directory exists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ansible.builtin.file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path</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/var/log/</a:t>
            </a:r>
            <a:r>
              <a:rPr lang="en-IN" sz="1600" dirty="0" err="1">
                <a:solidFill>
                  <a:srgbClr val="CE9178"/>
                </a:solidFill>
                <a:effectLst/>
                <a:ea typeface="Times New Roman" panose="02020603050405020304" pitchFamily="18" charset="0"/>
              </a:rPr>
              <a:t>apache_install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directory</a:t>
            </a:r>
            <a:endParaRPr lang="en-IN" sz="1600" dirty="0">
              <a:effectLst/>
              <a:ea typeface="Times New Roman" panose="02020603050405020304" pitchFamily="18" charset="0"/>
            </a:endParaRPr>
          </a:p>
          <a:p>
            <a:endParaRPr lang="en-US" sz="1600" dirty="0"/>
          </a:p>
        </p:txBody>
      </p:sp>
      <p:sp>
        <p:nvSpPr>
          <p:cNvPr id="3" name="Title 2">
            <a:extLst>
              <a:ext uri="{FF2B5EF4-FFF2-40B4-BE49-F238E27FC236}">
                <a16:creationId xmlns:a16="http://schemas.microsoft.com/office/drawing/2014/main" id="{C54A3D21-F4F5-BB50-C747-0675AA8ADEEE}"/>
              </a:ext>
            </a:extLst>
          </p:cNvPr>
          <p:cNvSpPr>
            <a:spLocks noGrp="1"/>
          </p:cNvSpPr>
          <p:nvPr>
            <p:ph type="title"/>
          </p:nvPr>
        </p:nvSpPr>
        <p:spPr/>
        <p:txBody>
          <a:bodyPr/>
          <a:lstStyle/>
          <a:p>
            <a:r>
              <a:rPr lang="en-US" dirty="0"/>
              <a:t>Ansible – Task Control – Blocks (block, rescue, always)</a:t>
            </a:r>
          </a:p>
        </p:txBody>
      </p:sp>
    </p:spTree>
    <p:extLst>
      <p:ext uri="{BB962C8B-B14F-4D97-AF65-F5344CB8AC3E}">
        <p14:creationId xmlns:p14="http://schemas.microsoft.com/office/powerpoint/2010/main" val="14594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98EEB6-E9A0-091A-D743-16671C4EA7A0}"/>
              </a:ext>
            </a:extLst>
          </p:cNvPr>
          <p:cNvSpPr>
            <a:spLocks noGrp="1"/>
          </p:cNvSpPr>
          <p:nvPr>
            <p:ph sz="quarter" idx="13"/>
          </p:nvPr>
        </p:nvSpPr>
        <p:spPr>
          <a:xfrm>
            <a:off x="771525" y="1600200"/>
            <a:ext cx="10677525" cy="4861560"/>
          </a:xfrm>
        </p:spPr>
        <p:txBody>
          <a:bodyPr/>
          <a:lstStyle/>
          <a:p>
            <a:pPr>
              <a:lnSpc>
                <a:spcPct val="150000"/>
              </a:lnSpc>
            </a:pPr>
            <a:r>
              <a:rPr lang="en-IN" sz="1600" b="0" i="0" dirty="0">
                <a:effectLst/>
              </a:rPr>
              <a:t>Ansible's execution strategies control how a playbook is executed across multiple hosts. The configuration is added to the </a:t>
            </a:r>
            <a:r>
              <a:rPr lang="en-IN" sz="1600" b="1" i="0" dirty="0" err="1">
                <a:effectLst/>
              </a:rPr>
              <a:t>ansible.cfg</a:t>
            </a:r>
            <a:r>
              <a:rPr lang="en-IN" sz="1600" b="1" i="0" dirty="0">
                <a:effectLst/>
              </a:rPr>
              <a:t> file </a:t>
            </a:r>
            <a:r>
              <a:rPr lang="en-IN" sz="1600" b="0" i="0" dirty="0">
                <a:effectLst/>
              </a:rPr>
              <a:t>or to the </a:t>
            </a:r>
            <a:r>
              <a:rPr lang="en-IN" sz="1600" b="1" i="0" dirty="0" err="1">
                <a:effectLst/>
              </a:rPr>
              <a:t>playbook.yaml</a:t>
            </a:r>
            <a:endParaRPr lang="en-IN" sz="1600" b="1" i="0" dirty="0">
              <a:effectLst/>
            </a:endParaRPr>
          </a:p>
          <a:p>
            <a:pPr algn="l">
              <a:lnSpc>
                <a:spcPct val="150000"/>
              </a:lnSpc>
              <a:buNone/>
            </a:pPr>
            <a:r>
              <a:rPr lang="en-IN" sz="1600" b="1" i="0" dirty="0">
                <a:solidFill>
                  <a:schemeClr val="accent5"/>
                </a:solidFill>
                <a:effectLst/>
              </a:rPr>
              <a:t>Available Strategies:</a:t>
            </a:r>
          </a:p>
          <a:p>
            <a:pPr marL="285750" indent="-285750" algn="l">
              <a:lnSpc>
                <a:spcPct val="150000"/>
              </a:lnSpc>
              <a:buFont typeface="Arial" panose="020B0604020202020204" pitchFamily="34" charset="0"/>
              <a:buChar char="•"/>
            </a:pPr>
            <a:r>
              <a:rPr lang="en-IN" sz="1600" b="1" dirty="0">
                <a:solidFill>
                  <a:schemeClr val="accent5"/>
                </a:solidFill>
              </a:rPr>
              <a:t>l</a:t>
            </a:r>
            <a:r>
              <a:rPr lang="en-IN" sz="1600" b="1" i="0" dirty="0">
                <a:solidFill>
                  <a:schemeClr val="accent5"/>
                </a:solidFill>
                <a:effectLst/>
              </a:rPr>
              <a:t>inear (default): </a:t>
            </a:r>
            <a:r>
              <a:rPr lang="en-IN" sz="1600" b="0" i="0" dirty="0">
                <a:effectLst/>
              </a:rPr>
              <a:t>Executes each task on all hosts before moving to the next task. This ensures an orderly execution where all hosts complete a task before any host moves on.</a:t>
            </a:r>
          </a:p>
          <a:p>
            <a:pPr marL="285750" indent="-285750" algn="l">
              <a:lnSpc>
                <a:spcPct val="150000"/>
              </a:lnSpc>
              <a:buFont typeface="Arial" panose="020B0604020202020204" pitchFamily="34" charset="0"/>
              <a:buChar char="•"/>
            </a:pPr>
            <a:r>
              <a:rPr lang="en-IN" sz="1600" b="1" dirty="0">
                <a:solidFill>
                  <a:schemeClr val="accent5"/>
                </a:solidFill>
              </a:rPr>
              <a:t>f</a:t>
            </a:r>
            <a:r>
              <a:rPr lang="en-IN" sz="1600" b="1" i="0" dirty="0">
                <a:solidFill>
                  <a:schemeClr val="accent5"/>
                </a:solidFill>
                <a:effectLst/>
              </a:rPr>
              <a:t>ree:</a:t>
            </a:r>
            <a:r>
              <a:rPr lang="en-IN" sz="1600" b="0" i="0" dirty="0">
                <a:solidFill>
                  <a:schemeClr val="accent5"/>
                </a:solidFill>
                <a:effectLst/>
              </a:rPr>
              <a:t> </a:t>
            </a:r>
            <a:r>
              <a:rPr lang="en-IN" sz="1600" b="0" i="0" dirty="0">
                <a:effectLst/>
              </a:rPr>
              <a:t>Allows each host to run through the entire playbook as quickly as possible, without waiting for other hosts. This can be faster for independent tasks but may not be suitable for tasks that require a specific order.</a:t>
            </a:r>
          </a:p>
          <a:p>
            <a:pPr marL="285750" indent="-285750" algn="l">
              <a:lnSpc>
                <a:spcPct val="150000"/>
              </a:lnSpc>
              <a:buFont typeface="Arial" panose="020B0604020202020204" pitchFamily="34" charset="0"/>
              <a:buChar char="•"/>
            </a:pPr>
            <a:r>
              <a:rPr lang="en-IN" sz="1600" b="1" dirty="0">
                <a:solidFill>
                  <a:schemeClr val="accent5"/>
                </a:solidFill>
              </a:rPr>
              <a:t>s</a:t>
            </a:r>
            <a:r>
              <a:rPr lang="en-IN" sz="1600" b="1" i="0" dirty="0">
                <a:solidFill>
                  <a:schemeClr val="accent5"/>
                </a:solidFill>
                <a:effectLst/>
              </a:rPr>
              <a:t>erial: </a:t>
            </a:r>
            <a:r>
              <a:rPr lang="en-IN" sz="1600" b="0" i="0" dirty="0">
                <a:effectLst/>
              </a:rPr>
              <a:t>Executes the playbook in batches of hosts, defined by a number or percentage. For example, serial: 5 will execute the playbook on 5 hosts at a time. This is useful for rolling updates to minimize downtime.</a:t>
            </a:r>
          </a:p>
          <a:p>
            <a:pPr marL="285750" indent="-285750" algn="l">
              <a:lnSpc>
                <a:spcPct val="150000"/>
              </a:lnSpc>
              <a:buFont typeface="Arial" panose="020B0604020202020204" pitchFamily="34" charset="0"/>
              <a:buChar char="•"/>
            </a:pPr>
            <a:r>
              <a:rPr lang="en-IN" sz="1600" b="1" i="0" dirty="0">
                <a:solidFill>
                  <a:schemeClr val="accent5"/>
                </a:solidFill>
                <a:effectLst/>
              </a:rPr>
              <a:t>forks: </a:t>
            </a:r>
            <a:r>
              <a:rPr lang="en-IN" sz="1600" b="0" i="0" dirty="0">
                <a:effectLst/>
              </a:rPr>
              <a:t>Sets the number of tasks that can run concurrently. The default is 5. Increasing this value can speed up execution.</a:t>
            </a:r>
          </a:p>
          <a:p>
            <a:pPr marL="285750" indent="-285750" algn="l">
              <a:lnSpc>
                <a:spcPct val="150000"/>
              </a:lnSpc>
              <a:buFont typeface="Arial" panose="020B0604020202020204" pitchFamily="34" charset="0"/>
              <a:buChar char="•"/>
            </a:pPr>
            <a:r>
              <a:rPr lang="en-IN" sz="1600" b="1" i="0" dirty="0">
                <a:solidFill>
                  <a:schemeClr val="accent5"/>
                </a:solidFill>
                <a:effectLst/>
              </a:rPr>
              <a:t>throttle: </a:t>
            </a:r>
            <a:r>
              <a:rPr lang="en-IN" sz="1600" b="0" i="0" dirty="0">
                <a:effectLst/>
              </a:rPr>
              <a:t>Limits the number of workers for a specific task, up to the maximum set by </a:t>
            </a:r>
            <a:r>
              <a:rPr lang="en-IN" sz="1600" dirty="0"/>
              <a:t>forks</a:t>
            </a:r>
            <a:r>
              <a:rPr lang="en-IN" sz="1600" b="0" i="0" dirty="0">
                <a:effectLst/>
              </a:rPr>
              <a:t> or </a:t>
            </a:r>
            <a:r>
              <a:rPr lang="en-IN" sz="1600" dirty="0"/>
              <a:t>serial</a:t>
            </a:r>
            <a:endParaRPr lang="en-IN" sz="1600" b="0" i="0" dirty="0">
              <a:effectLst/>
            </a:endParaRPr>
          </a:p>
          <a:p>
            <a:pPr>
              <a:lnSpc>
                <a:spcPct val="150000"/>
              </a:lnSpc>
            </a:pPr>
            <a:endParaRPr lang="en-US" sz="1600" dirty="0"/>
          </a:p>
        </p:txBody>
      </p:sp>
      <p:sp>
        <p:nvSpPr>
          <p:cNvPr id="5" name="Title 4">
            <a:extLst>
              <a:ext uri="{FF2B5EF4-FFF2-40B4-BE49-F238E27FC236}">
                <a16:creationId xmlns:a16="http://schemas.microsoft.com/office/drawing/2014/main" id="{C56C8682-62F9-AE50-D3DB-7AF6A205B282}"/>
              </a:ext>
            </a:extLst>
          </p:cNvPr>
          <p:cNvSpPr>
            <a:spLocks noGrp="1"/>
          </p:cNvSpPr>
          <p:nvPr>
            <p:ph type="title"/>
          </p:nvPr>
        </p:nvSpPr>
        <p:spPr/>
        <p:txBody>
          <a:bodyPr/>
          <a:lstStyle/>
          <a:p>
            <a:r>
              <a:rPr lang="en-US" dirty="0"/>
              <a:t>Ansible – Task Control – </a:t>
            </a:r>
            <a:r>
              <a:rPr lang="en-IN" dirty="0"/>
              <a:t>Execution Strategies</a:t>
            </a:r>
            <a:endParaRPr lang="en-US" dirty="0"/>
          </a:p>
        </p:txBody>
      </p:sp>
    </p:spTree>
    <p:extLst>
      <p:ext uri="{BB962C8B-B14F-4D97-AF65-F5344CB8AC3E}">
        <p14:creationId xmlns:p14="http://schemas.microsoft.com/office/powerpoint/2010/main" val="131482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B9C3B5-DB4D-CF22-0398-2BB45C4D4F3A}"/>
              </a:ext>
            </a:extLst>
          </p:cNvPr>
          <p:cNvSpPr>
            <a:spLocks noGrp="1"/>
          </p:cNvSpPr>
          <p:nvPr>
            <p:ph sz="quarter" idx="13"/>
          </p:nvPr>
        </p:nvSpPr>
        <p:spPr>
          <a:xfrm>
            <a:off x="771525" y="1600199"/>
            <a:ext cx="10677525" cy="5075397"/>
          </a:xfrm>
        </p:spPr>
        <p:txBody>
          <a:bodyPr/>
          <a:lstStyle/>
          <a:p>
            <a:pPr>
              <a:lnSpc>
                <a:spcPts val="1800"/>
              </a:lnSpc>
              <a:buNone/>
            </a:pPr>
            <a:r>
              <a:rPr lang="en-IN" sz="1600" b="1" u="sng" dirty="0">
                <a:effectLst/>
              </a:rPr>
              <a:t>File: </a:t>
            </a:r>
            <a:r>
              <a:rPr lang="en-IN" sz="1600" b="1" u="sng" dirty="0" err="1">
                <a:effectLst/>
              </a:rPr>
              <a:t>ansible.cfg</a:t>
            </a:r>
            <a:r>
              <a:rPr lang="en-IN" sz="1600" b="1" u="sng" dirty="0">
                <a:effectLst/>
              </a:rPr>
              <a:t> </a:t>
            </a:r>
          </a:p>
          <a:p>
            <a:pPr>
              <a:lnSpc>
                <a:spcPts val="1800"/>
              </a:lnSpc>
              <a:buNone/>
            </a:pPr>
            <a:r>
              <a:rPr lang="en-IN" sz="1600" b="0" dirty="0">
                <a:effectLst/>
              </a:rPr>
              <a:t>text</a:t>
            </a:r>
          </a:p>
          <a:p>
            <a:pPr>
              <a:lnSpc>
                <a:spcPts val="1800"/>
              </a:lnSpc>
              <a:buNone/>
            </a:pPr>
            <a:r>
              <a:rPr lang="en-IN" sz="1600" b="0" dirty="0">
                <a:effectLst/>
              </a:rPr>
              <a:t>[defaults]</a:t>
            </a:r>
          </a:p>
          <a:p>
            <a:pPr>
              <a:lnSpc>
                <a:spcPts val="1800"/>
              </a:lnSpc>
              <a:buNone/>
            </a:pPr>
            <a:r>
              <a:rPr lang="en-IN" sz="1600" b="0" dirty="0">
                <a:solidFill>
                  <a:srgbClr val="569CD6"/>
                </a:solidFill>
                <a:effectLst/>
              </a:rPr>
              <a:t>strategy</a:t>
            </a:r>
            <a:r>
              <a:rPr lang="en-IN" sz="1600" b="0" dirty="0">
                <a:solidFill>
                  <a:srgbClr val="D4D4D4"/>
                </a:solidFill>
                <a:effectLst/>
              </a:rPr>
              <a:t> </a:t>
            </a:r>
            <a:r>
              <a:rPr lang="en-IN" sz="1600" b="0" dirty="0">
                <a:effectLst/>
              </a:rPr>
              <a:t>= free</a:t>
            </a:r>
            <a:br>
              <a:rPr lang="en-IN" sz="1600" b="0" dirty="0">
                <a:solidFill>
                  <a:srgbClr val="D4D4D4"/>
                </a:solidFill>
                <a:effectLst/>
              </a:rPr>
            </a:br>
            <a:r>
              <a:rPr lang="en-IN" sz="1600" b="0" dirty="0">
                <a:solidFill>
                  <a:srgbClr val="6A9955"/>
                </a:solidFill>
                <a:effectLst/>
              </a:rPr>
              <a:t># Control concurrency (number of parallel forks)</a:t>
            </a:r>
            <a:endParaRPr lang="en-IN" sz="1600" b="0" dirty="0">
              <a:solidFill>
                <a:srgbClr val="D4D4D4"/>
              </a:solidFill>
              <a:effectLst/>
            </a:endParaRPr>
          </a:p>
          <a:p>
            <a:pPr>
              <a:lnSpc>
                <a:spcPts val="1800"/>
              </a:lnSpc>
            </a:pPr>
            <a:r>
              <a:rPr lang="en-IN" sz="1600" b="0" dirty="0">
                <a:solidFill>
                  <a:srgbClr val="569CD6"/>
                </a:solidFill>
                <a:effectLst/>
              </a:rPr>
              <a:t>forks</a:t>
            </a:r>
            <a:r>
              <a:rPr lang="en-IN" sz="1600" b="0" dirty="0">
                <a:effectLst/>
              </a:rPr>
              <a:t> = 5</a:t>
            </a:r>
          </a:p>
          <a:p>
            <a:pPr>
              <a:lnSpc>
                <a:spcPts val="1800"/>
              </a:lnSpc>
            </a:pPr>
            <a:endParaRPr lang="en-IN" sz="1600" b="0" dirty="0">
              <a:effectLst/>
            </a:endParaRPr>
          </a:p>
          <a:p>
            <a:pPr>
              <a:lnSpc>
                <a:spcPts val="1800"/>
              </a:lnSpc>
            </a:pPr>
            <a:r>
              <a:rPr lang="en-IN" sz="1600" b="1" u="sng" dirty="0">
                <a:effectLst/>
              </a:rPr>
              <a:t>File: </a:t>
            </a:r>
            <a:r>
              <a:rPr lang="en-IN" sz="1600" b="1" u="sng" dirty="0" err="1">
                <a:effectLst/>
              </a:rPr>
              <a:t>plabybook.yaml</a:t>
            </a:r>
            <a:endParaRPr lang="en-IN" sz="1600" b="1" u="sng" dirty="0">
              <a:effectLst/>
            </a:endParaRPr>
          </a:p>
          <a:p>
            <a:pPr>
              <a:lnSpc>
                <a:spcPts val="1800"/>
              </a:lnSpc>
              <a:buNone/>
            </a:pP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Simple Webserver Setup with Execution Strategies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webservers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become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yes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6A9955"/>
                </a:solidFill>
                <a:effectLst/>
                <a:ea typeface="Times New Roman" panose="02020603050405020304" pitchFamily="18" charset="0"/>
              </a:rPr>
              <a:t># Run on 2 hosts at a time (batch processing)</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serial</a:t>
            </a:r>
            <a:r>
              <a:rPr lang="en-IN" sz="1600" dirty="0">
                <a:solidFill>
                  <a:srgbClr val="D4D4D4"/>
                </a:solidFill>
                <a:effectLst/>
                <a:ea typeface="Times New Roman" panose="02020603050405020304" pitchFamily="18" charset="0"/>
              </a:rPr>
              <a:t>: </a:t>
            </a:r>
            <a:r>
              <a:rPr lang="en-IN" sz="1600" dirty="0">
                <a:ea typeface="Times New Roman" panose="02020603050405020304" pitchFamily="18" charset="0"/>
              </a:rPr>
              <a:t>2</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Throttled task example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ansible.builtin.shell</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echo "Running on {{ </a:t>
            </a:r>
            <a:r>
              <a:rPr lang="en-IN" sz="1600" dirty="0" err="1">
                <a:solidFill>
                  <a:srgbClr val="CE9178"/>
                </a:solidFill>
                <a:effectLst/>
                <a:ea typeface="Times New Roman" panose="02020603050405020304" pitchFamily="18" charset="0"/>
              </a:rPr>
              <a:t>inventory_hostname</a:t>
            </a:r>
            <a:r>
              <a:rPr lang="en-IN" sz="1600" dirty="0">
                <a:solidFill>
                  <a:srgbClr val="CE9178"/>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pPr>
            <a:r>
              <a:rPr lang="en-IN" sz="1600" dirty="0">
                <a:solidFill>
                  <a:srgbClr val="569CD6"/>
                </a:solidFill>
              </a:rPr>
              <a:t>    throttle: </a:t>
            </a:r>
            <a:r>
              <a:rPr lang="en-IN" sz="1600" dirty="0"/>
              <a:t>1</a:t>
            </a:r>
          </a:p>
          <a:p>
            <a:r>
              <a:rPr lang="en-IN" sz="1600" dirty="0">
                <a:effectLst/>
                <a:ea typeface="Times New Roman" panose="02020603050405020304" pitchFamily="18" charset="0"/>
              </a:rPr>
              <a:t> </a:t>
            </a:r>
          </a:p>
          <a:p>
            <a:pPr>
              <a:lnSpc>
                <a:spcPts val="1800"/>
              </a:lnSpc>
            </a:pPr>
            <a:endParaRPr lang="en-IN" sz="1600" b="0" dirty="0">
              <a:effectLst/>
            </a:endParaRPr>
          </a:p>
          <a:p>
            <a:endParaRPr lang="en-US" sz="1600" dirty="0"/>
          </a:p>
          <a:p>
            <a:endParaRPr lang="en-US" sz="1600" dirty="0"/>
          </a:p>
        </p:txBody>
      </p:sp>
      <p:sp>
        <p:nvSpPr>
          <p:cNvPr id="3" name="Title 2">
            <a:extLst>
              <a:ext uri="{FF2B5EF4-FFF2-40B4-BE49-F238E27FC236}">
                <a16:creationId xmlns:a16="http://schemas.microsoft.com/office/drawing/2014/main" id="{EF889AF6-8AC3-ACB3-BFA3-E92E0766D7DC}"/>
              </a:ext>
            </a:extLst>
          </p:cNvPr>
          <p:cNvSpPr>
            <a:spLocks noGrp="1"/>
          </p:cNvSpPr>
          <p:nvPr>
            <p:ph type="title"/>
          </p:nvPr>
        </p:nvSpPr>
        <p:spPr/>
        <p:txBody>
          <a:bodyPr/>
          <a:lstStyle/>
          <a:p>
            <a:r>
              <a:rPr lang="en-US" dirty="0"/>
              <a:t>Ansible – Task Control – </a:t>
            </a:r>
            <a:r>
              <a:rPr lang="en-IN" dirty="0"/>
              <a:t>Execution Strategies - Example</a:t>
            </a:r>
            <a:endParaRPr lang="en-US" dirty="0"/>
          </a:p>
        </p:txBody>
      </p:sp>
    </p:spTree>
    <p:extLst>
      <p:ext uri="{BB962C8B-B14F-4D97-AF65-F5344CB8AC3E}">
        <p14:creationId xmlns:p14="http://schemas.microsoft.com/office/powerpoint/2010/main" val="26703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121B-464C-DDE1-3341-9380BC150E2D}"/>
              </a:ext>
            </a:extLst>
          </p:cNvPr>
          <p:cNvSpPr>
            <a:spLocks noGrp="1"/>
          </p:cNvSpPr>
          <p:nvPr>
            <p:ph sz="quarter" idx="13"/>
          </p:nvPr>
        </p:nvSpPr>
        <p:spPr>
          <a:xfrm>
            <a:off x="771525" y="1600199"/>
            <a:ext cx="10677525" cy="5075397"/>
          </a:xfrm>
        </p:spPr>
        <p:txBody>
          <a:bodyPr/>
          <a:lstStyle/>
          <a:p>
            <a:pPr marL="285750" indent="-285750">
              <a:lnSpc>
                <a:spcPct val="150000"/>
              </a:lnSpc>
              <a:buClr>
                <a:srgbClr val="AE562C"/>
              </a:buClr>
              <a:buFont typeface="Arial" panose="020B0604020202020204" pitchFamily="34" charset="0"/>
              <a:buChar char="•"/>
            </a:pPr>
            <a:r>
              <a:rPr lang="en-IN" b="1" i="0" dirty="0">
                <a:effectLst/>
              </a:rPr>
              <a:t>Jinja2 </a:t>
            </a:r>
            <a:r>
              <a:rPr lang="en-IN" b="0" i="0" dirty="0">
                <a:effectLst/>
              </a:rPr>
              <a:t>uses </a:t>
            </a:r>
            <a:r>
              <a:rPr lang="en-IN" b="1" dirty="0"/>
              <a:t>{{ variable }}</a:t>
            </a:r>
            <a:r>
              <a:rPr lang="en-IN" b="1" i="0" dirty="0">
                <a:effectLst/>
              </a:rPr>
              <a:t> </a:t>
            </a:r>
            <a:r>
              <a:rPr lang="en-IN" b="0" i="0" dirty="0">
                <a:effectLst/>
              </a:rPr>
              <a:t>to insert variables and</a:t>
            </a:r>
            <a:r>
              <a:rPr lang="en-IN" b="1" i="0" dirty="0">
                <a:effectLst/>
              </a:rPr>
              <a:t> </a:t>
            </a:r>
            <a:r>
              <a:rPr lang="en-IN" b="1" dirty="0"/>
              <a:t>{% ... %}</a:t>
            </a:r>
            <a:r>
              <a:rPr lang="en-IN" b="1" i="0" dirty="0">
                <a:effectLst/>
              </a:rPr>
              <a:t> </a:t>
            </a:r>
            <a:r>
              <a:rPr lang="en-IN" b="0" i="0" dirty="0">
                <a:effectLst/>
              </a:rPr>
              <a:t>for control structures like loops and conditionals</a:t>
            </a:r>
            <a:r>
              <a:rPr lang="en-IN" b="1" dirty="0"/>
              <a:t>.</a:t>
            </a:r>
            <a:endParaRPr lang="en-IN" b="0" i="0" dirty="0">
              <a:effectLst/>
            </a:endParaRPr>
          </a:p>
          <a:p>
            <a:pPr marL="285750" indent="-285750">
              <a:lnSpc>
                <a:spcPct val="150000"/>
              </a:lnSpc>
              <a:buClr>
                <a:srgbClr val="AE562C"/>
              </a:buClr>
              <a:buFont typeface="Arial" panose="020B0604020202020204" pitchFamily="34" charset="0"/>
              <a:buChar char="•"/>
            </a:pPr>
            <a:r>
              <a:rPr lang="en-IN" b="0" i="0" dirty="0">
                <a:effectLst/>
              </a:rPr>
              <a:t>An </a:t>
            </a:r>
            <a:r>
              <a:rPr lang="en-IN" b="1" i="0" dirty="0">
                <a:effectLst/>
              </a:rPr>
              <a:t>Ansible template </a:t>
            </a:r>
            <a:r>
              <a:rPr lang="en-IN" b="0" i="0" dirty="0">
                <a:effectLst/>
              </a:rPr>
              <a:t>is a file used to dynamically generate configuration files or scripts on managed hosts, leveraging the </a:t>
            </a:r>
            <a:r>
              <a:rPr lang="en-IN" b="1" i="0" dirty="0">
                <a:effectLst/>
              </a:rPr>
              <a:t>Jinja2 templating language</a:t>
            </a:r>
            <a:r>
              <a:rPr lang="en-IN" b="0" i="0" dirty="0">
                <a:effectLst/>
              </a:rPr>
              <a:t>. </a:t>
            </a:r>
          </a:p>
          <a:p>
            <a:pPr marL="285750" indent="-285750">
              <a:lnSpc>
                <a:spcPct val="150000"/>
              </a:lnSpc>
              <a:buClr>
                <a:srgbClr val="AE562C"/>
              </a:buClr>
              <a:buFont typeface="Arial" panose="020B0604020202020204" pitchFamily="34" charset="0"/>
              <a:buChar char="•"/>
            </a:pPr>
            <a:r>
              <a:rPr lang="en-IN" b="0" i="0" dirty="0">
                <a:effectLst/>
              </a:rPr>
              <a:t>This allows you to insert variables, loops, and conditional logic into your configurations, making them reusable and customizable for different environments or scenarios.</a:t>
            </a:r>
          </a:p>
          <a:p>
            <a:pPr marL="285750" indent="-285750" algn="l">
              <a:lnSpc>
                <a:spcPct val="150000"/>
              </a:lnSpc>
              <a:buClr>
                <a:srgbClr val="AE562C"/>
              </a:buClr>
              <a:buFont typeface="Arial" panose="020B0604020202020204" pitchFamily="34" charset="0"/>
              <a:buChar char="•"/>
            </a:pPr>
            <a:r>
              <a:rPr lang="en-IN" b="1" i="0" u="sng" dirty="0">
                <a:effectLst/>
              </a:rPr>
              <a:t>Key Features:</a:t>
            </a:r>
          </a:p>
          <a:p>
            <a:pPr marL="285750" indent="-285750" algn="l">
              <a:lnSpc>
                <a:spcPct val="150000"/>
              </a:lnSpc>
              <a:buClr>
                <a:srgbClr val="AE562C"/>
              </a:buClr>
              <a:buFont typeface="Arial" panose="020B0604020202020204" pitchFamily="34" charset="0"/>
              <a:buChar char="•"/>
            </a:pPr>
            <a:r>
              <a:rPr lang="en-IN" b="1" i="0" dirty="0">
                <a:effectLst/>
              </a:rPr>
              <a:t>Dynamic Content: </a:t>
            </a:r>
            <a:r>
              <a:rPr lang="en-IN" b="0" i="0" dirty="0">
                <a:effectLst/>
              </a:rPr>
              <a:t>Ansible templates generate files with runtime-specific data</a:t>
            </a:r>
            <a:r>
              <a:rPr lang="en-IN" b="0" i="0" u="none" strike="noStrike" dirty="0">
                <a:effectLst/>
                <a:hlinkClick r:id="rId3"/>
              </a:rPr>
              <a:t>6</a:t>
            </a:r>
            <a:r>
              <a:rPr lang="en-IN" b="0" i="0" dirty="0">
                <a:effectLst/>
              </a:rPr>
              <a:t>.</a:t>
            </a:r>
          </a:p>
          <a:p>
            <a:pPr marL="285750" indent="-285750" algn="l">
              <a:lnSpc>
                <a:spcPct val="150000"/>
              </a:lnSpc>
              <a:buClr>
                <a:srgbClr val="AE562C"/>
              </a:buClr>
              <a:buFont typeface="Arial" panose="020B0604020202020204" pitchFamily="34" charset="0"/>
              <a:buChar char="•"/>
            </a:pPr>
            <a:r>
              <a:rPr lang="en-IN" b="1" i="0" dirty="0">
                <a:effectLst/>
              </a:rPr>
              <a:t>Customization: </a:t>
            </a:r>
            <a:r>
              <a:rPr lang="en-IN" b="0" i="0" dirty="0">
                <a:effectLst/>
              </a:rPr>
              <a:t>They use variables and logic to create tailored configurations</a:t>
            </a:r>
            <a:r>
              <a:rPr lang="en-IN" b="0" i="0" u="none" strike="noStrike" dirty="0">
                <a:effectLst/>
                <a:hlinkClick r:id="rId3"/>
              </a:rPr>
              <a:t>6</a:t>
            </a:r>
            <a:r>
              <a:rPr lang="en-IN" b="0" i="0" dirty="0">
                <a:effectLst/>
              </a:rPr>
              <a:t>.</a:t>
            </a:r>
          </a:p>
          <a:p>
            <a:pPr marL="285750" indent="-285750" algn="l">
              <a:lnSpc>
                <a:spcPct val="150000"/>
              </a:lnSpc>
              <a:buClr>
                <a:srgbClr val="AE562C"/>
              </a:buClr>
              <a:buFont typeface="Arial" panose="020B0604020202020204" pitchFamily="34" charset="0"/>
              <a:buChar char="•"/>
            </a:pPr>
            <a:r>
              <a:rPr lang="en-IN" b="1" i="0" dirty="0">
                <a:effectLst/>
              </a:rPr>
              <a:t>Reusability: </a:t>
            </a:r>
            <a:r>
              <a:rPr lang="en-IN" b="0" i="0" dirty="0">
                <a:effectLst/>
              </a:rPr>
              <a:t>Write once and reuse templates across multiple tasks</a:t>
            </a:r>
          </a:p>
          <a:p>
            <a:pPr>
              <a:lnSpc>
                <a:spcPct val="150000"/>
              </a:lnSpc>
            </a:pPr>
            <a:endParaRPr lang="en-US" dirty="0"/>
          </a:p>
        </p:txBody>
      </p:sp>
      <p:sp>
        <p:nvSpPr>
          <p:cNvPr id="3" name="Title 2">
            <a:extLst>
              <a:ext uri="{FF2B5EF4-FFF2-40B4-BE49-F238E27FC236}">
                <a16:creationId xmlns:a16="http://schemas.microsoft.com/office/drawing/2014/main" id="{FA0CA37D-A7BE-DF34-F944-108515EF2F89}"/>
              </a:ext>
            </a:extLst>
          </p:cNvPr>
          <p:cNvSpPr>
            <a:spLocks noGrp="1"/>
          </p:cNvSpPr>
          <p:nvPr>
            <p:ph type="title"/>
          </p:nvPr>
        </p:nvSpPr>
        <p:spPr/>
        <p:txBody>
          <a:bodyPr/>
          <a:lstStyle/>
          <a:p>
            <a:r>
              <a:rPr lang="en-US" dirty="0"/>
              <a:t>Ansible – Templates - Jinja2</a:t>
            </a:r>
          </a:p>
        </p:txBody>
      </p:sp>
    </p:spTree>
    <p:extLst>
      <p:ext uri="{BB962C8B-B14F-4D97-AF65-F5344CB8AC3E}">
        <p14:creationId xmlns:p14="http://schemas.microsoft.com/office/powerpoint/2010/main" val="247597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F98401A-FD2E-2F8A-17D3-04C898535B4D}"/>
              </a:ext>
            </a:extLst>
          </p:cNvPr>
          <p:cNvSpPr>
            <a:spLocks noGrp="1"/>
          </p:cNvSpPr>
          <p:nvPr>
            <p:ph sz="quarter" idx="14"/>
          </p:nvPr>
        </p:nvSpPr>
        <p:spPr/>
        <p:txBody>
          <a:bodyPr/>
          <a:lstStyle/>
          <a:p>
            <a:r>
              <a:rPr lang="en-US" b="1" u="sng" dirty="0" err="1"/>
              <a:t>playbook.yaml</a:t>
            </a:r>
            <a:endParaRPr lang="en-US" b="1" u="sng" dirty="0"/>
          </a:p>
          <a:p>
            <a:r>
              <a:rPr lang="en-US" dirty="0">
                <a:solidFill>
                  <a:schemeClr val="tx1">
                    <a:lumMod val="25000"/>
                    <a:lumOff val="75000"/>
                  </a:schemeClr>
                </a:solidFill>
              </a:rPr>
              <a:t>---</a:t>
            </a: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Configure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webservers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vars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nginx_port</a:t>
            </a:r>
            <a:r>
              <a:rPr lang="en-IN" sz="1600" dirty="0">
                <a:solidFill>
                  <a:srgbClr val="D4D4D4"/>
                </a:solidFill>
                <a:effectLst/>
                <a:ea typeface="Times New Roman" panose="02020603050405020304" pitchFamily="18" charset="0"/>
              </a:rPr>
              <a:t>: </a:t>
            </a:r>
            <a:r>
              <a:rPr lang="en-IN" sz="1600" dirty="0">
                <a:solidFill>
                  <a:srgbClr val="B5CEA8"/>
                </a:solidFill>
                <a:effectLst/>
                <a:ea typeface="Times New Roman" panose="02020603050405020304" pitchFamily="18" charset="0"/>
              </a:rPr>
              <a:t>80</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nginx_server_name</a:t>
            </a:r>
            <a:r>
              <a:rPr lang="en-IN" sz="1600" dirty="0">
                <a:solidFill>
                  <a:srgbClr val="D4D4D4"/>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example.com</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nginx_root</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/var/www/html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tasks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Deploy Nginx configuration</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template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src</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nginx.conf.j2</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dest</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/etc/nginx/</a:t>
            </a:r>
            <a:r>
              <a:rPr lang="en-IN" sz="1600" dirty="0" err="1">
                <a:solidFill>
                  <a:srgbClr val="CE9178"/>
                </a:solidFill>
                <a:effectLst/>
                <a:ea typeface="Times New Roman" panose="02020603050405020304" pitchFamily="18" charset="0"/>
              </a:rPr>
              <a:t>nginx.conf</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mode</a:t>
            </a:r>
            <a:r>
              <a:rPr lang="en-IN" sz="1600" dirty="0">
                <a:solidFill>
                  <a:srgbClr val="D4D4D4"/>
                </a:solidFill>
                <a:effectLst/>
                <a:ea typeface="Times New Roman" panose="02020603050405020304" pitchFamily="18" charset="0"/>
              </a:rPr>
              <a:t>: </a:t>
            </a:r>
            <a:r>
              <a:rPr lang="en-IN" sz="1600" dirty="0">
                <a:solidFill>
                  <a:srgbClr val="B5CEA8"/>
                </a:solidFill>
                <a:effectLst/>
                <a:ea typeface="Times New Roman" panose="02020603050405020304" pitchFamily="18" charset="0"/>
              </a:rPr>
              <a:t>0644</a:t>
            </a:r>
            <a:endParaRPr lang="en-IN" sz="1600" dirty="0">
              <a:effectLst/>
              <a:ea typeface="Times New Roman" panose="02020603050405020304" pitchFamily="18" charset="0"/>
            </a:endParaRPr>
          </a:p>
          <a:p>
            <a:pPr>
              <a:lnSpc>
                <a:spcPts val="1800"/>
              </a:lnSpc>
              <a:buNone/>
            </a:pPr>
            <a:endParaRPr lang="en-US" dirty="0"/>
          </a:p>
          <a:p>
            <a:endParaRPr lang="en-US" dirty="0"/>
          </a:p>
        </p:txBody>
      </p:sp>
      <p:sp>
        <p:nvSpPr>
          <p:cNvPr id="10" name="Content Placeholder 9">
            <a:extLst>
              <a:ext uri="{FF2B5EF4-FFF2-40B4-BE49-F238E27FC236}">
                <a16:creationId xmlns:a16="http://schemas.microsoft.com/office/drawing/2014/main" id="{D615DD79-B877-D9B5-A3CD-FC095D78E097}"/>
              </a:ext>
            </a:extLst>
          </p:cNvPr>
          <p:cNvSpPr>
            <a:spLocks noGrp="1"/>
          </p:cNvSpPr>
          <p:nvPr>
            <p:ph sz="quarter" idx="15"/>
          </p:nvPr>
        </p:nvSpPr>
        <p:spPr/>
        <p:txBody>
          <a:bodyPr/>
          <a:lstStyle/>
          <a:p>
            <a:r>
              <a:rPr lang="en-US" b="1" u="sng" dirty="0"/>
              <a:t>nginx.conf.j2</a:t>
            </a:r>
          </a:p>
          <a:p>
            <a:endParaRPr lang="en-US" b="1" u="sng" dirty="0"/>
          </a:p>
          <a:p>
            <a:pPr>
              <a:lnSpc>
                <a:spcPts val="1800"/>
              </a:lnSpc>
              <a:buNone/>
            </a:pPr>
            <a:r>
              <a:rPr lang="en-IN" sz="1600" b="0" dirty="0">
                <a:effectLst/>
              </a:rPr>
              <a:t>server {</a:t>
            </a:r>
          </a:p>
          <a:p>
            <a:pPr lvl="1">
              <a:lnSpc>
                <a:spcPts val="1800"/>
              </a:lnSpc>
              <a:buNone/>
            </a:pPr>
            <a:r>
              <a:rPr lang="en-IN" sz="1600" b="0" dirty="0">
                <a:effectLst/>
              </a:rPr>
              <a:t>listen {{ </a:t>
            </a:r>
            <a:r>
              <a:rPr lang="en-IN" sz="1600" b="0" dirty="0" err="1">
                <a:effectLst/>
              </a:rPr>
              <a:t>nginx_port</a:t>
            </a:r>
            <a:r>
              <a:rPr lang="en-IN" sz="1600" b="0" dirty="0">
                <a:effectLst/>
              </a:rPr>
              <a:t> }};</a:t>
            </a:r>
          </a:p>
          <a:p>
            <a:pPr lvl="2">
              <a:lnSpc>
                <a:spcPts val="1800"/>
              </a:lnSpc>
              <a:buNone/>
            </a:pPr>
            <a:r>
              <a:rPr lang="en-IN" b="0" dirty="0" err="1">
                <a:effectLst/>
                <a:latin typeface="+mn-lt"/>
              </a:rPr>
              <a:t>server_name</a:t>
            </a:r>
            <a:r>
              <a:rPr lang="en-IN" b="0" dirty="0">
                <a:effectLst/>
                <a:latin typeface="+mn-lt"/>
              </a:rPr>
              <a:t> {{ </a:t>
            </a:r>
            <a:r>
              <a:rPr lang="en-IN" b="0" dirty="0" err="1">
                <a:effectLst/>
                <a:latin typeface="+mn-lt"/>
              </a:rPr>
              <a:t>nginx_server_name</a:t>
            </a:r>
            <a:r>
              <a:rPr lang="en-IN" b="0" dirty="0">
                <a:effectLst/>
                <a:latin typeface="+mn-lt"/>
              </a:rPr>
              <a:t> }};</a:t>
            </a:r>
          </a:p>
          <a:p>
            <a:pPr lvl="2">
              <a:lnSpc>
                <a:spcPts val="1800"/>
              </a:lnSpc>
              <a:buNone/>
            </a:pPr>
            <a:r>
              <a:rPr lang="en-IN" b="0" dirty="0">
                <a:effectLst/>
                <a:latin typeface="+mn-lt"/>
              </a:rPr>
              <a:t>location  {</a:t>
            </a:r>
          </a:p>
          <a:p>
            <a:pPr lvl="3">
              <a:lnSpc>
                <a:spcPts val="1800"/>
              </a:lnSpc>
              <a:buNone/>
            </a:pPr>
            <a:r>
              <a:rPr lang="en-IN" sz="1600" b="0" dirty="0">
                <a:effectLst/>
                <a:latin typeface="+mn-lt"/>
              </a:rPr>
              <a:t>root {{ </a:t>
            </a:r>
            <a:r>
              <a:rPr lang="en-IN" sz="1600" b="0" dirty="0" err="1">
                <a:effectLst/>
                <a:latin typeface="+mn-lt"/>
              </a:rPr>
              <a:t>nginx_root</a:t>
            </a:r>
            <a:r>
              <a:rPr lang="en-IN" sz="1600" b="0" dirty="0">
                <a:effectLst/>
                <a:latin typeface="+mn-lt"/>
              </a:rPr>
              <a:t> }};</a:t>
            </a:r>
          </a:p>
          <a:p>
            <a:pPr lvl="3">
              <a:lnSpc>
                <a:spcPts val="1800"/>
              </a:lnSpc>
              <a:buNone/>
            </a:pPr>
            <a:r>
              <a:rPr lang="en-IN" sz="1600" b="0" dirty="0">
                <a:effectLst/>
                <a:latin typeface="+mn-lt"/>
              </a:rPr>
              <a:t>index </a:t>
            </a:r>
            <a:r>
              <a:rPr lang="en-IN" sz="1600" b="0" dirty="0" err="1">
                <a:effectLst/>
                <a:latin typeface="+mn-lt"/>
              </a:rPr>
              <a:t>index.html</a:t>
            </a:r>
            <a:r>
              <a:rPr lang="en-IN" sz="1600" b="0" dirty="0">
                <a:effectLst/>
                <a:latin typeface="+mn-lt"/>
              </a:rPr>
              <a:t>;</a:t>
            </a:r>
          </a:p>
          <a:p>
            <a:pPr>
              <a:lnSpc>
                <a:spcPts val="1800"/>
              </a:lnSpc>
              <a:buNone/>
            </a:pPr>
            <a:r>
              <a:rPr lang="en-IN" sz="1600" dirty="0"/>
              <a:t>        </a:t>
            </a:r>
            <a:r>
              <a:rPr lang="en-IN" sz="1600" b="0" dirty="0">
                <a:effectLst/>
              </a:rPr>
              <a:t>}</a:t>
            </a:r>
          </a:p>
          <a:p>
            <a:pPr>
              <a:lnSpc>
                <a:spcPts val="1800"/>
              </a:lnSpc>
              <a:buNone/>
            </a:pPr>
            <a:r>
              <a:rPr lang="en-IN" sz="1600" b="0" dirty="0">
                <a:effectLst/>
              </a:rPr>
              <a:t>}</a:t>
            </a:r>
          </a:p>
          <a:p>
            <a:pPr>
              <a:lnSpc>
                <a:spcPts val="1800"/>
              </a:lnSpc>
            </a:pPr>
            <a:br>
              <a:rPr lang="en-IN" b="0" dirty="0">
                <a:solidFill>
                  <a:srgbClr val="D4D4D4"/>
                </a:solidFill>
                <a:effectLst/>
                <a:latin typeface="Menlo" panose="020B0609030804020204" pitchFamily="49" charset="0"/>
              </a:rPr>
            </a:br>
            <a:endParaRPr lang="en-IN" b="0" dirty="0">
              <a:solidFill>
                <a:srgbClr val="D4D4D4"/>
              </a:solidFill>
              <a:effectLst/>
              <a:latin typeface="Menlo" panose="020B0609030804020204" pitchFamily="49" charset="0"/>
            </a:endParaRPr>
          </a:p>
          <a:p>
            <a:endParaRPr lang="en-US" dirty="0"/>
          </a:p>
        </p:txBody>
      </p:sp>
      <p:sp>
        <p:nvSpPr>
          <p:cNvPr id="8" name="Title 7">
            <a:extLst>
              <a:ext uri="{FF2B5EF4-FFF2-40B4-BE49-F238E27FC236}">
                <a16:creationId xmlns:a16="http://schemas.microsoft.com/office/drawing/2014/main" id="{DECE3A16-E287-E73B-2874-A0A40172A714}"/>
              </a:ext>
            </a:extLst>
          </p:cNvPr>
          <p:cNvSpPr>
            <a:spLocks noGrp="1"/>
          </p:cNvSpPr>
          <p:nvPr>
            <p:ph type="title"/>
          </p:nvPr>
        </p:nvSpPr>
        <p:spPr/>
        <p:txBody>
          <a:bodyPr/>
          <a:lstStyle/>
          <a:p>
            <a:r>
              <a:rPr lang="en-US" dirty="0"/>
              <a:t>Ansible – Templates - Example </a:t>
            </a:r>
          </a:p>
        </p:txBody>
      </p:sp>
    </p:spTree>
    <p:extLst>
      <p:ext uri="{BB962C8B-B14F-4D97-AF65-F5344CB8AC3E}">
        <p14:creationId xmlns:p14="http://schemas.microsoft.com/office/powerpoint/2010/main" val="163123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77CBB-4564-4E6F-4975-C4C37778922B}"/>
              </a:ext>
            </a:extLst>
          </p:cNvPr>
          <p:cNvSpPr>
            <a:spLocks noGrp="1"/>
          </p:cNvSpPr>
          <p:nvPr>
            <p:ph type="body" sz="quarter" idx="43"/>
          </p:nvPr>
        </p:nvSpPr>
        <p:spPr/>
        <p:txBody>
          <a:bodyPr/>
          <a:lstStyle/>
          <a:p>
            <a:pPr marL="285750" indent="-285750">
              <a:lnSpc>
                <a:spcPct val="150000"/>
              </a:lnSpc>
              <a:buFont typeface="Arial" panose="020B0604020202020204" pitchFamily="34" charset="0"/>
              <a:buChar char="•"/>
            </a:pPr>
            <a:r>
              <a:rPr lang="en-US" sz="1800" b="1" dirty="0">
                <a:solidFill>
                  <a:schemeClr val="accent5"/>
                </a:solidFill>
              </a:rPr>
              <a:t>Agentless, Simple &amp; Powerful: </a:t>
            </a:r>
            <a:r>
              <a:rPr lang="en-US" sz="1800" dirty="0"/>
              <a:t>Ansible installs and updates packages or configurations without requiring any CPU- or memory-intensive daemons running in the background, making it truly agentless. </a:t>
            </a:r>
          </a:p>
          <a:p>
            <a:pPr marL="285750" indent="-285750">
              <a:lnSpc>
                <a:spcPct val="150000"/>
              </a:lnSpc>
              <a:buFont typeface="Arial" panose="020B0604020202020204" pitchFamily="34" charset="0"/>
              <a:buChar char="•"/>
            </a:pPr>
            <a:r>
              <a:rPr lang="en-US" sz="1800" dirty="0"/>
              <a:t>Its cross-platform support, lightweight, version-controlled playbooks, orchestrate large environments and human-readable automation enable straightforward </a:t>
            </a:r>
            <a:r>
              <a:rPr lang="en-US" sz="1800" dirty="0">
                <a:solidFill>
                  <a:srgbClr val="FF0000"/>
                </a:solidFill>
              </a:rPr>
              <a:t>yet powerful </a:t>
            </a:r>
            <a:r>
              <a:rPr lang="en-US" sz="1800" dirty="0"/>
              <a:t>infrastructure deployment and configuration management with Ansible.</a:t>
            </a:r>
          </a:p>
          <a:p>
            <a:endParaRPr lang="en-IN" dirty="0"/>
          </a:p>
        </p:txBody>
      </p:sp>
      <p:sp>
        <p:nvSpPr>
          <p:cNvPr id="3" name="Title 2">
            <a:extLst>
              <a:ext uri="{FF2B5EF4-FFF2-40B4-BE49-F238E27FC236}">
                <a16:creationId xmlns:a16="http://schemas.microsoft.com/office/drawing/2014/main" id="{40185E38-7338-CBCF-C9AF-BE17709FC189}"/>
              </a:ext>
            </a:extLst>
          </p:cNvPr>
          <p:cNvSpPr>
            <a:spLocks noGrp="1"/>
          </p:cNvSpPr>
          <p:nvPr>
            <p:ph type="title"/>
          </p:nvPr>
        </p:nvSpPr>
        <p:spPr/>
        <p:txBody>
          <a:bodyPr/>
          <a:lstStyle/>
          <a:p>
            <a:r>
              <a:rPr lang="en-US" dirty="0"/>
              <a:t>Ansible  - Key Features</a:t>
            </a:r>
            <a:endParaRPr lang="en-IN" dirty="0"/>
          </a:p>
        </p:txBody>
      </p:sp>
    </p:spTree>
    <p:extLst>
      <p:ext uri="{BB962C8B-B14F-4D97-AF65-F5344CB8AC3E}">
        <p14:creationId xmlns:p14="http://schemas.microsoft.com/office/powerpoint/2010/main" val="276443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D60D-4A28-A3D8-50E6-3C7BEFD02BE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7BFC7-0739-F6D3-A851-F4FAA2CA201F}"/>
              </a:ext>
            </a:extLst>
          </p:cNvPr>
          <p:cNvSpPr>
            <a:spLocks noGrp="1"/>
          </p:cNvSpPr>
          <p:nvPr>
            <p:ph sz="quarter" idx="13"/>
          </p:nvPr>
        </p:nvSpPr>
        <p:spPr>
          <a:xfrm>
            <a:off x="771525" y="1600199"/>
            <a:ext cx="10677525" cy="5158410"/>
          </a:xfrm>
        </p:spPr>
        <p:txBody>
          <a:bodyPr/>
          <a:lstStyle/>
          <a:p>
            <a:pPr marL="285750" indent="-285750">
              <a:lnSpc>
                <a:spcPct val="150000"/>
              </a:lnSpc>
              <a:buClr>
                <a:srgbClr val="AE562C"/>
              </a:buClr>
              <a:buFont typeface="Arial" panose="020B0604020202020204" pitchFamily="34" charset="0"/>
              <a:buChar char="•"/>
            </a:pPr>
            <a:r>
              <a:rPr lang="en-IN" b="1" i="0" dirty="0">
                <a:effectLst/>
              </a:rPr>
              <a:t>Oracle provides Ansible modules for most of the OCI services</a:t>
            </a:r>
          </a:p>
          <a:p>
            <a:pPr>
              <a:lnSpc>
                <a:spcPct val="150000"/>
              </a:lnSpc>
              <a:buClr>
                <a:srgbClr val="AE562C"/>
              </a:buClr>
            </a:pPr>
            <a:r>
              <a:rPr lang="en-IN" sz="1200" b="1" dirty="0"/>
              <a:t> </a:t>
            </a:r>
            <a:r>
              <a:rPr lang="en-IN" sz="1400" b="1" dirty="0">
                <a:hlinkClick r:id="rId3"/>
              </a:rPr>
              <a:t>https://docs.oracle.com/en-us/iaas/Content/API/SDKDocs/ansiblegetstarted.htm</a:t>
            </a:r>
            <a:endParaRPr lang="en-IN" sz="1400" b="1" i="0" dirty="0">
              <a:effectLst/>
            </a:endParaRPr>
          </a:p>
          <a:p>
            <a:pPr marL="285750" indent="-285750">
              <a:lnSpc>
                <a:spcPct val="150000"/>
              </a:lnSpc>
              <a:buClr>
                <a:srgbClr val="AE562C"/>
              </a:buClr>
              <a:buFont typeface="Arial" panose="020B0604020202020204" pitchFamily="34" charset="0"/>
              <a:buChar char="•"/>
            </a:pPr>
            <a:r>
              <a:rPr lang="en-IN" b="1" dirty="0"/>
              <a:t>Prerequisites</a:t>
            </a:r>
          </a:p>
          <a:p>
            <a:pPr marL="651510" lvl="1" indent="-285750">
              <a:lnSpc>
                <a:spcPct val="150000"/>
              </a:lnSpc>
              <a:buClr>
                <a:srgbClr val="AE562C"/>
              </a:buClr>
            </a:pPr>
            <a:r>
              <a:rPr lang="en-US" b="0" i="0" dirty="0">
                <a:solidFill>
                  <a:srgbClr val="404040"/>
                </a:solidFill>
                <a:effectLst/>
                <a:latin typeface="Lato" panose="020F0502020204030203" pitchFamily="34" charset="0"/>
              </a:rPr>
              <a:t>python &gt;= 3.6</a:t>
            </a:r>
          </a:p>
          <a:p>
            <a:pPr marL="651510" lvl="1" indent="-285750">
              <a:lnSpc>
                <a:spcPct val="150000"/>
              </a:lnSpc>
              <a:buClr>
                <a:srgbClr val="AE562C"/>
              </a:buClr>
            </a:pPr>
            <a:r>
              <a:rPr lang="en-US" b="0" i="0" dirty="0">
                <a:solidFill>
                  <a:srgbClr val="404040"/>
                </a:solidFill>
                <a:effectLst/>
                <a:latin typeface="Lato" panose="020F0502020204030203" pitchFamily="34" charset="0"/>
              </a:rPr>
              <a:t>Package – </a:t>
            </a:r>
            <a:r>
              <a:rPr lang="en-US" b="0" i="0" dirty="0" err="1">
                <a:solidFill>
                  <a:srgbClr val="404040"/>
                </a:solidFill>
                <a:effectLst/>
                <a:latin typeface="Lato" panose="020F0502020204030203" pitchFamily="34" charset="0"/>
              </a:rPr>
              <a:t>oci</a:t>
            </a:r>
            <a:r>
              <a:rPr lang="en-US" b="0" i="0" dirty="0">
                <a:solidFill>
                  <a:srgbClr val="404040"/>
                </a:solidFill>
                <a:effectLst/>
                <a:latin typeface="Lato" panose="020F0502020204030203" pitchFamily="34" charset="0"/>
              </a:rPr>
              <a:t>-ansible-collection</a:t>
            </a:r>
          </a:p>
          <a:p>
            <a:pPr marL="285750" indent="-285750">
              <a:lnSpc>
                <a:spcPct val="150000"/>
              </a:lnSpc>
              <a:buClr>
                <a:srgbClr val="AE562C"/>
              </a:buClr>
              <a:buFont typeface="Arial" panose="020B0604020202020204" pitchFamily="34" charset="0"/>
              <a:buChar char="•"/>
            </a:pPr>
            <a:r>
              <a:rPr lang="en-IN" b="1" dirty="0"/>
              <a:t>Installation</a:t>
            </a:r>
          </a:p>
          <a:p>
            <a:pPr marL="651510" lvl="1" indent="-285750">
              <a:lnSpc>
                <a:spcPct val="150000"/>
              </a:lnSpc>
              <a:buClr>
                <a:srgbClr val="AE562C"/>
              </a:buClr>
            </a:pPr>
            <a:r>
              <a:rPr lang="en-IN" sz="1600" b="1" i="0" dirty="0">
                <a:effectLst/>
              </a:rPr>
              <a:t>Oracle Linux 8</a:t>
            </a:r>
          </a:p>
          <a:p>
            <a:pPr marL="833438" lvl="2" indent="-285750">
              <a:lnSpc>
                <a:spcPct val="150000"/>
              </a:lnSpc>
              <a:buClr>
                <a:srgbClr val="AE562C"/>
              </a:buClr>
            </a:pPr>
            <a:r>
              <a:rPr lang="en-US" sz="1400" dirty="0" err="1">
                <a:effectLst/>
                <a:latin typeface="Menlo" panose="020B0609030804020204" pitchFamily="49" charset="0"/>
              </a:rPr>
              <a:t>sudo</a:t>
            </a:r>
            <a:r>
              <a:rPr lang="en-US" sz="1400" dirty="0">
                <a:effectLst/>
                <a:latin typeface="Menlo" panose="020B0609030804020204" pitchFamily="49" charset="0"/>
              </a:rPr>
              <a:t> yum-config-manager --enable ol8_developer</a:t>
            </a:r>
          </a:p>
          <a:p>
            <a:pPr marL="833438" lvl="2" indent="-285750">
              <a:lnSpc>
                <a:spcPct val="150000"/>
              </a:lnSpc>
              <a:buClr>
                <a:srgbClr val="AE562C"/>
              </a:buClr>
            </a:pPr>
            <a:r>
              <a:rPr lang="en-US" sz="1400" dirty="0" err="1">
                <a:effectLst/>
                <a:latin typeface="Menlo" panose="020B0609030804020204" pitchFamily="49" charset="0"/>
              </a:rPr>
              <a:t>sudo</a:t>
            </a:r>
            <a:r>
              <a:rPr lang="en-US" sz="1400" dirty="0">
                <a:effectLst/>
                <a:latin typeface="Menlo" panose="020B0609030804020204" pitchFamily="49" charset="0"/>
              </a:rPr>
              <a:t> yum-config-manager --enable ol8_developer_EPEL</a:t>
            </a:r>
          </a:p>
          <a:p>
            <a:pPr marL="833438" lvl="2" indent="-285750">
              <a:lnSpc>
                <a:spcPct val="150000"/>
              </a:lnSpc>
              <a:buClr>
                <a:srgbClr val="AE562C"/>
              </a:buClr>
            </a:pPr>
            <a:r>
              <a:rPr lang="en-US" sz="1400" dirty="0" err="1">
                <a:effectLst/>
                <a:latin typeface="Menlo" panose="020B0609030804020204" pitchFamily="49" charset="0"/>
              </a:rPr>
              <a:t>sudo</a:t>
            </a:r>
            <a:r>
              <a:rPr lang="en-US" sz="1400" dirty="0">
                <a:effectLst/>
                <a:latin typeface="Menlo" panose="020B0609030804020204" pitchFamily="49" charset="0"/>
              </a:rPr>
              <a:t> yum install </a:t>
            </a:r>
            <a:r>
              <a:rPr lang="en-US" sz="1400" dirty="0" err="1">
                <a:effectLst/>
                <a:latin typeface="Menlo" panose="020B0609030804020204" pitchFamily="49" charset="0"/>
              </a:rPr>
              <a:t>oci</a:t>
            </a:r>
            <a:r>
              <a:rPr lang="en-US" sz="1400" dirty="0">
                <a:effectLst/>
                <a:latin typeface="Menlo" panose="020B0609030804020204" pitchFamily="49" charset="0"/>
              </a:rPr>
              <a:t>-ansible-collection</a:t>
            </a:r>
            <a:endParaRPr lang="en-IN" sz="1400" b="1" dirty="0"/>
          </a:p>
          <a:p>
            <a:pPr>
              <a:lnSpc>
                <a:spcPct val="150000"/>
              </a:lnSpc>
            </a:pPr>
            <a:r>
              <a:rPr lang="en-US" dirty="0"/>
              <a:t>OCI Ansible Collection - </a:t>
            </a:r>
            <a:r>
              <a:rPr lang="en-US" sz="1400" dirty="0">
                <a:hlinkClick r:id="rId4"/>
              </a:rPr>
              <a:t>https://docs.oracle.com/en-us/iaas/tools/oci-ansible-collection/5.4.0/index.html</a:t>
            </a:r>
            <a:endParaRPr lang="en-US" sz="1400" dirty="0"/>
          </a:p>
          <a:p>
            <a:pPr>
              <a:lnSpc>
                <a:spcPct val="150000"/>
              </a:lnSpc>
            </a:pPr>
            <a:r>
              <a:rPr lang="en-US" sz="1400" dirty="0"/>
              <a:t>                                                          </a:t>
            </a:r>
            <a:r>
              <a:rPr lang="en-US" sz="1400" dirty="0">
                <a:hlinkClick r:id="rId5"/>
              </a:rPr>
              <a:t>https://github.com/oracle/oci-ansible-collection/tree/master</a:t>
            </a:r>
            <a:endParaRPr lang="en-US" sz="1400" dirty="0"/>
          </a:p>
          <a:p>
            <a:pPr>
              <a:lnSpc>
                <a:spcPct val="150000"/>
              </a:lnSpc>
            </a:pPr>
            <a:endParaRPr lang="en-US" sz="1400" dirty="0"/>
          </a:p>
          <a:p>
            <a:pPr>
              <a:lnSpc>
                <a:spcPct val="150000"/>
              </a:lnSpc>
            </a:pPr>
            <a:endParaRPr lang="en-US" dirty="0"/>
          </a:p>
        </p:txBody>
      </p:sp>
      <p:sp>
        <p:nvSpPr>
          <p:cNvPr id="3" name="Title 2">
            <a:extLst>
              <a:ext uri="{FF2B5EF4-FFF2-40B4-BE49-F238E27FC236}">
                <a16:creationId xmlns:a16="http://schemas.microsoft.com/office/drawing/2014/main" id="{6CAAD8EA-5310-CA8A-B9F8-547FC0B79D94}"/>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28082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1107C-DDDA-8222-DC02-30378F0975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8B3471-E6B0-ADB3-7309-05D2E8C4B157}"/>
              </a:ext>
            </a:extLst>
          </p:cNvPr>
          <p:cNvSpPr>
            <a:spLocks noGrp="1"/>
          </p:cNvSpPr>
          <p:nvPr>
            <p:ph sz="quarter" idx="13"/>
          </p:nvPr>
        </p:nvSpPr>
        <p:spPr>
          <a:xfrm>
            <a:off x="768875" y="1202635"/>
            <a:ext cx="10677525" cy="5396947"/>
          </a:xfrm>
        </p:spPr>
        <p:txBody>
          <a:bodyPr/>
          <a:lstStyle/>
          <a:p>
            <a:pPr marL="285750" indent="-285750">
              <a:lnSpc>
                <a:spcPct val="150000"/>
              </a:lnSpc>
              <a:buClr>
                <a:srgbClr val="AE562C"/>
              </a:buClr>
              <a:buFont typeface="Arial" panose="020B0604020202020204" pitchFamily="34" charset="0"/>
              <a:buChar char="•"/>
            </a:pPr>
            <a:r>
              <a:rPr lang="en-IN" b="1" i="0" dirty="0">
                <a:effectLst/>
              </a:rPr>
              <a:t>Test - </a:t>
            </a:r>
            <a:r>
              <a:rPr lang="en-US" dirty="0">
                <a:effectLst/>
                <a:latin typeface="Menlo" panose="020B0609030804020204" pitchFamily="49" charset="0"/>
              </a:rPr>
              <a:t>ansible localhost -m </a:t>
            </a:r>
            <a:r>
              <a:rPr lang="en-US" dirty="0" err="1">
                <a:effectLst/>
                <a:latin typeface="Menlo" panose="020B0609030804020204" pitchFamily="49" charset="0"/>
              </a:rPr>
              <a:t>oracle.oci.oci_object_storage_namespace_facts</a:t>
            </a:r>
            <a:endParaRPr lang="en-IN" b="1" i="0" dirty="0">
              <a:effectLst/>
            </a:endParaRPr>
          </a:p>
          <a:p>
            <a:pPr marL="285750" indent="-285750">
              <a:lnSpc>
                <a:spcPct val="150000"/>
              </a:lnSpc>
              <a:buClr>
                <a:srgbClr val="AE562C"/>
              </a:buClr>
              <a:buFont typeface="Arial" panose="020B0604020202020204" pitchFamily="34" charset="0"/>
              <a:buChar char="•"/>
            </a:pPr>
            <a:r>
              <a:rPr lang="en-IN" b="1" i="0" dirty="0">
                <a:effectLst/>
              </a:rPr>
              <a:t>Sample playbook</a:t>
            </a:r>
          </a:p>
          <a:p>
            <a:pPr>
              <a:buNone/>
            </a:pPr>
            <a:r>
              <a:rPr lang="en-US" sz="1200" dirty="0">
                <a:effectLst/>
                <a:latin typeface="Menlo" panose="020B0609030804020204" pitchFamily="49" charset="0"/>
              </a:rPr>
              <a:t>[opc@ansible-ol8 ansible]$ cat </a:t>
            </a:r>
            <a:r>
              <a:rPr lang="en-US" sz="1200" dirty="0" err="1">
                <a:effectLst/>
                <a:latin typeface="Menlo" panose="020B0609030804020204" pitchFamily="49" charset="0"/>
              </a:rPr>
              <a:t>list_vcn_apikey.yml</a:t>
            </a:r>
            <a:endParaRPr lang="en-US" sz="1200" dirty="0">
              <a:effectLst/>
              <a:latin typeface="Menlo" panose="020B0609030804020204" pitchFamily="49" charset="0"/>
            </a:endParaRPr>
          </a:p>
          <a:p>
            <a:pPr>
              <a:buNone/>
            </a:pPr>
            <a:r>
              <a:rPr lang="en-US" sz="1200" dirty="0">
                <a:effectLst/>
                <a:latin typeface="Menlo" panose="020B0609030804020204" pitchFamily="49" charset="0"/>
              </a:rPr>
              <a:t>---</a:t>
            </a:r>
          </a:p>
          <a:p>
            <a:pPr>
              <a:buNone/>
            </a:pPr>
            <a:r>
              <a:rPr lang="en-US" sz="1200" dirty="0">
                <a:effectLst/>
                <a:latin typeface="Menlo" panose="020B0609030804020204" pitchFamily="49" charset="0"/>
              </a:rPr>
              <a:t>- name: List </a:t>
            </a:r>
            <a:r>
              <a:rPr lang="en-US" sz="1200" dirty="0" err="1">
                <a:effectLst/>
                <a:latin typeface="Menlo" panose="020B0609030804020204" pitchFamily="49" charset="0"/>
              </a:rPr>
              <a:t>vcns</a:t>
            </a:r>
            <a:endParaRPr lang="en-US" sz="1200" dirty="0">
              <a:effectLst/>
              <a:latin typeface="Menlo" panose="020B0609030804020204" pitchFamily="49" charset="0"/>
            </a:endParaRPr>
          </a:p>
          <a:p>
            <a:pPr>
              <a:buNone/>
            </a:pPr>
            <a:r>
              <a:rPr lang="en-US" sz="1200" dirty="0">
                <a:effectLst/>
                <a:latin typeface="Menlo" panose="020B0609030804020204" pitchFamily="49" charset="0"/>
              </a:rPr>
              <a:t>  collections:</a:t>
            </a:r>
          </a:p>
          <a:p>
            <a:pPr>
              <a:buNone/>
            </a:pPr>
            <a:r>
              <a:rPr lang="en-US" sz="1200" dirty="0">
                <a:effectLst/>
                <a:latin typeface="Menlo" panose="020B0609030804020204" pitchFamily="49" charset="0"/>
              </a:rPr>
              <a:t>    - </a:t>
            </a:r>
            <a:r>
              <a:rPr lang="en-US" sz="1200" dirty="0" err="1">
                <a:effectLst/>
                <a:latin typeface="Menlo" panose="020B0609030804020204" pitchFamily="49" charset="0"/>
              </a:rPr>
              <a:t>oracle.oci</a:t>
            </a:r>
            <a:endParaRPr lang="en-US" sz="1200" dirty="0">
              <a:effectLst/>
              <a:latin typeface="Menlo" panose="020B0609030804020204" pitchFamily="49" charset="0"/>
            </a:endParaRPr>
          </a:p>
          <a:p>
            <a:pPr>
              <a:buNone/>
            </a:pPr>
            <a:r>
              <a:rPr lang="en-US" sz="1200" dirty="0">
                <a:effectLst/>
                <a:latin typeface="Menlo" panose="020B0609030804020204" pitchFamily="49" charset="0"/>
              </a:rPr>
              <a:t>  connection: local</a:t>
            </a:r>
          </a:p>
          <a:p>
            <a:pPr>
              <a:buNone/>
            </a:pPr>
            <a:r>
              <a:rPr lang="en-US" sz="1200" dirty="0">
                <a:effectLst/>
                <a:latin typeface="Menlo" panose="020B0609030804020204" pitchFamily="49" charset="0"/>
              </a:rPr>
              <a:t>  hosts: localhost</a:t>
            </a:r>
          </a:p>
          <a:p>
            <a:pPr>
              <a:buNone/>
            </a:pPr>
            <a:r>
              <a:rPr lang="en-US" sz="1200" dirty="0">
                <a:effectLst/>
                <a:latin typeface="Menlo" panose="020B0609030804020204" pitchFamily="49" charset="0"/>
              </a:rPr>
              <a:t>  tasks:</a:t>
            </a:r>
          </a:p>
          <a:p>
            <a:pPr>
              <a:buNone/>
            </a:pPr>
            <a:r>
              <a:rPr lang="en-US" sz="1200" dirty="0">
                <a:effectLst/>
                <a:latin typeface="Menlo" panose="020B0609030804020204" pitchFamily="49" charset="0"/>
              </a:rPr>
              <a:t>    - name: List VCN</a:t>
            </a:r>
          </a:p>
          <a:p>
            <a:pPr>
              <a:buNone/>
            </a:pPr>
            <a:r>
              <a:rPr lang="en-US" sz="1200" dirty="0">
                <a:effectLst/>
                <a:latin typeface="Menlo" panose="020B0609030804020204" pitchFamily="49" charset="0"/>
              </a:rPr>
              <a:t>      </a:t>
            </a:r>
            <a:r>
              <a:rPr lang="en-US" sz="1200" dirty="0" err="1">
                <a:effectLst/>
                <a:latin typeface="Menlo" panose="020B0609030804020204" pitchFamily="49" charset="0"/>
              </a:rPr>
              <a:t>oci_network_vcn_facts</a:t>
            </a:r>
            <a:r>
              <a:rPr lang="en-US" sz="1200" dirty="0">
                <a:effectLst/>
                <a:latin typeface="Menlo" panose="020B0609030804020204" pitchFamily="49" charset="0"/>
              </a:rPr>
              <a:t>:</a:t>
            </a:r>
          </a:p>
          <a:p>
            <a:pPr>
              <a:buNone/>
            </a:pPr>
            <a:r>
              <a:rPr lang="en-US" sz="1200" dirty="0">
                <a:effectLst/>
                <a:latin typeface="Menlo" panose="020B0609030804020204" pitchFamily="49" charset="0"/>
              </a:rPr>
              <a:t>        </a:t>
            </a:r>
            <a:r>
              <a:rPr lang="en-US" sz="1200" dirty="0" err="1">
                <a:effectLst/>
                <a:latin typeface="Menlo" panose="020B0609030804020204" pitchFamily="49" charset="0"/>
              </a:rPr>
              <a:t>compartment_id</a:t>
            </a:r>
            <a:r>
              <a:rPr lang="en-US" sz="1200" dirty="0">
                <a:effectLst/>
                <a:latin typeface="Menlo" panose="020B0609030804020204" pitchFamily="49" charset="0"/>
              </a:rPr>
              <a:t>: "ocid1.compartment.oc1..XXXXX7f6uebei3wz4q"</a:t>
            </a:r>
          </a:p>
          <a:p>
            <a:pPr>
              <a:buNone/>
            </a:pPr>
            <a:r>
              <a:rPr lang="en-US" sz="1200" dirty="0">
                <a:effectLst/>
                <a:latin typeface="Menlo" panose="020B0609030804020204" pitchFamily="49" charset="0"/>
              </a:rPr>
              <a:t>        region: "us-phoenix-1"</a:t>
            </a:r>
          </a:p>
          <a:p>
            <a:pPr>
              <a:buNone/>
            </a:pPr>
            <a:r>
              <a:rPr lang="en-US" sz="1200" dirty="0">
                <a:effectLst/>
                <a:latin typeface="Menlo" panose="020B0609030804020204" pitchFamily="49" charset="0"/>
              </a:rPr>
              <a:t>      register: result</a:t>
            </a:r>
          </a:p>
          <a:p>
            <a:pPr>
              <a:buNone/>
            </a:pPr>
            <a:r>
              <a:rPr lang="en-US" sz="1200" dirty="0">
                <a:effectLst/>
                <a:latin typeface="Menlo" panose="020B0609030804020204" pitchFamily="49" charset="0"/>
              </a:rPr>
              <a:t>    - name: Dump result</a:t>
            </a:r>
          </a:p>
          <a:p>
            <a:pPr>
              <a:buNone/>
            </a:pPr>
            <a:r>
              <a:rPr lang="en-US" sz="1200" dirty="0">
                <a:effectLst/>
                <a:latin typeface="Menlo" panose="020B0609030804020204" pitchFamily="49" charset="0"/>
              </a:rPr>
              <a:t>      debug: </a:t>
            </a:r>
          </a:p>
          <a:p>
            <a:r>
              <a:rPr lang="en-US" sz="1200" dirty="0">
                <a:effectLst/>
                <a:latin typeface="Menlo" panose="020B0609030804020204" pitchFamily="49" charset="0"/>
              </a:rPr>
              <a:t>        msg: '{{result}}’</a:t>
            </a:r>
          </a:p>
          <a:p>
            <a:r>
              <a:rPr lang="en-US" dirty="0">
                <a:effectLst/>
                <a:latin typeface="Menlo" panose="020B0609030804020204" pitchFamily="49" charset="0"/>
              </a:rPr>
              <a:t> Run - ansible-playbook </a:t>
            </a:r>
            <a:r>
              <a:rPr lang="en-US" dirty="0" err="1">
                <a:effectLst/>
                <a:latin typeface="Menlo" panose="020B0609030804020204" pitchFamily="49" charset="0"/>
              </a:rPr>
              <a:t>list_vcn_apikey.yml</a:t>
            </a:r>
            <a:endParaRPr lang="en-US" dirty="0">
              <a:effectLst/>
              <a:latin typeface="Menlo" panose="020B0609030804020204" pitchFamily="49" charset="0"/>
            </a:endParaRPr>
          </a:p>
          <a:p>
            <a:pPr lvl="1" indent="0">
              <a:lnSpc>
                <a:spcPct val="150000"/>
              </a:lnSpc>
              <a:buClr>
                <a:srgbClr val="AE562C"/>
              </a:buClr>
              <a:buNone/>
            </a:pPr>
            <a:endParaRPr lang="en-IN" sz="1600" b="1" i="0" dirty="0">
              <a:effectLst/>
            </a:endParaRPr>
          </a:p>
        </p:txBody>
      </p:sp>
      <p:sp>
        <p:nvSpPr>
          <p:cNvPr id="3" name="Title 2">
            <a:extLst>
              <a:ext uri="{FF2B5EF4-FFF2-40B4-BE49-F238E27FC236}">
                <a16:creationId xmlns:a16="http://schemas.microsoft.com/office/drawing/2014/main" id="{E8567050-3FCA-AA84-1BC1-AB9FB2A6763A}"/>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314830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44984-B832-076C-8D8D-D477684E382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A56010-C9E5-8640-9529-9C9BFCC68D23}"/>
              </a:ext>
            </a:extLst>
          </p:cNvPr>
          <p:cNvSpPr>
            <a:spLocks noGrp="1"/>
          </p:cNvSpPr>
          <p:nvPr>
            <p:ph sz="quarter" idx="13"/>
          </p:nvPr>
        </p:nvSpPr>
        <p:spPr>
          <a:xfrm>
            <a:off x="768875" y="1202635"/>
            <a:ext cx="10677525" cy="5396947"/>
          </a:xfrm>
        </p:spPr>
        <p:txBody>
          <a:bodyPr/>
          <a:lstStyle/>
          <a:p>
            <a:pPr marL="285750" indent="-285750">
              <a:lnSpc>
                <a:spcPct val="150000"/>
              </a:lnSpc>
              <a:buClr>
                <a:srgbClr val="AE562C"/>
              </a:buClr>
              <a:buFont typeface="Arial" panose="020B0604020202020204" pitchFamily="34" charset="0"/>
              <a:buChar char="•"/>
            </a:pPr>
            <a:r>
              <a:rPr lang="en-IN" b="1" i="0" dirty="0">
                <a:effectLst/>
              </a:rPr>
              <a:t>Authentication</a:t>
            </a:r>
          </a:p>
          <a:p>
            <a:pPr marL="651510" lvl="1" indent="-285750">
              <a:lnSpc>
                <a:spcPct val="150000"/>
              </a:lnSpc>
              <a:buClr>
                <a:srgbClr val="AE562C"/>
              </a:buClr>
            </a:pPr>
            <a:r>
              <a:rPr lang="en-IN" sz="1600" b="1" i="0" dirty="0">
                <a:effectLst/>
              </a:rPr>
              <a:t>API Key Authentication</a:t>
            </a:r>
          </a:p>
          <a:p>
            <a:pPr marL="833438" lvl="2" indent="-285750">
              <a:lnSpc>
                <a:spcPct val="150000"/>
              </a:lnSpc>
              <a:buClr>
                <a:srgbClr val="AE562C"/>
              </a:buClr>
            </a:pPr>
            <a:r>
              <a:rPr lang="en-US" sz="1600" b="0" i="0" dirty="0">
                <a:solidFill>
                  <a:srgbClr val="404040"/>
                </a:solidFill>
                <a:effectLst/>
                <a:latin typeface="Lato" panose="020F0502020204030203" pitchFamily="34" charset="0"/>
              </a:rPr>
              <a:t>Having a </a:t>
            </a:r>
            <a:r>
              <a:rPr lang="en-US" sz="1600" b="0" i="0" u="none" strike="noStrike" dirty="0">
                <a:solidFill>
                  <a:srgbClr val="2980B9"/>
                </a:solidFill>
                <a:effectLst/>
                <a:latin typeface="Lato" panose="020F0502020204030203" pitchFamily="34" charset="0"/>
                <a:hlinkClick r:id="rId3"/>
              </a:rPr>
              <a:t>CLI config file</a:t>
            </a:r>
            <a:r>
              <a:rPr lang="en-US" sz="1600" b="0" i="0" dirty="0">
                <a:solidFill>
                  <a:srgbClr val="404040"/>
                </a:solidFill>
                <a:effectLst/>
                <a:latin typeface="Lato" panose="020F0502020204030203" pitchFamily="34" charset="0"/>
              </a:rPr>
              <a:t> is mandatory for </a:t>
            </a:r>
            <a:r>
              <a:rPr lang="en-US" sz="1600" b="0" i="0" dirty="0" err="1">
                <a:solidFill>
                  <a:srgbClr val="404040"/>
                </a:solidFill>
                <a:effectLst/>
                <a:latin typeface="Lato" panose="020F0502020204030203" pitchFamily="34" charset="0"/>
              </a:rPr>
              <a:t>api_key</a:t>
            </a:r>
            <a:r>
              <a:rPr lang="en-US" sz="1600" b="0" i="0" dirty="0">
                <a:solidFill>
                  <a:srgbClr val="404040"/>
                </a:solidFill>
                <a:effectLst/>
                <a:latin typeface="Lato" panose="020F0502020204030203" pitchFamily="34" charset="0"/>
              </a:rPr>
              <a:t>.</a:t>
            </a:r>
            <a:endParaRPr lang="en-IN" sz="1400" b="1" i="0" dirty="0">
              <a:effectLst/>
            </a:endParaRPr>
          </a:p>
          <a:p>
            <a:pPr marL="651510" lvl="1" indent="-285750">
              <a:lnSpc>
                <a:spcPct val="150000"/>
              </a:lnSpc>
              <a:buClr>
                <a:srgbClr val="AE562C"/>
              </a:buClr>
            </a:pPr>
            <a:r>
              <a:rPr lang="en-IN" sz="1600" b="1" dirty="0"/>
              <a:t>Instance Principal</a:t>
            </a:r>
          </a:p>
          <a:p>
            <a:pPr marL="651510" lvl="1" indent="-285750">
              <a:lnSpc>
                <a:spcPct val="150000"/>
              </a:lnSpc>
              <a:buClr>
                <a:srgbClr val="AE562C"/>
              </a:buClr>
            </a:pPr>
            <a:r>
              <a:rPr lang="en-IN" sz="1600" b="1" i="0" dirty="0">
                <a:effectLst/>
              </a:rPr>
              <a:t>Delegation Auth – </a:t>
            </a:r>
            <a:r>
              <a:rPr lang="en-IN" sz="1600" i="0" dirty="0">
                <a:effectLst/>
              </a:rPr>
              <a:t>can be used when running via cloud shell</a:t>
            </a:r>
          </a:p>
          <a:p>
            <a:pPr marL="651510" lvl="1" indent="-285750">
              <a:lnSpc>
                <a:spcPct val="150000"/>
              </a:lnSpc>
              <a:buClr>
                <a:srgbClr val="AE562C"/>
              </a:buClr>
            </a:pPr>
            <a:r>
              <a:rPr lang="en-IN" sz="1600" b="1" dirty="0"/>
              <a:t>Resource Principal </a:t>
            </a:r>
            <a:endParaRPr lang="en-IN" b="1" i="0" dirty="0">
              <a:effectLst/>
            </a:endParaRPr>
          </a:p>
          <a:p>
            <a:pPr marL="285750" indent="-285750">
              <a:lnSpc>
                <a:spcPct val="150000"/>
              </a:lnSpc>
              <a:buClr>
                <a:srgbClr val="AE562C"/>
              </a:buClr>
              <a:buFont typeface="Arial" panose="020B0604020202020204" pitchFamily="34" charset="0"/>
              <a:buChar char="•"/>
            </a:pPr>
            <a:r>
              <a:rPr lang="en-IN" b="1" dirty="0"/>
              <a:t>Enable the inventory plugin</a:t>
            </a:r>
          </a:p>
          <a:p>
            <a:pPr lvl="2" indent="0">
              <a:lnSpc>
                <a:spcPct val="150000"/>
              </a:lnSpc>
              <a:buClr>
                <a:srgbClr val="AE562C"/>
              </a:buClr>
              <a:buNone/>
            </a:pPr>
            <a:r>
              <a:rPr lang="en-IN" sz="1400" b="1" dirty="0"/>
              <a:t>Add plugin in </a:t>
            </a:r>
            <a:r>
              <a:rPr lang="en-IN" sz="1400" dirty="0" err="1"/>
              <a:t>a</a:t>
            </a:r>
            <a:r>
              <a:rPr lang="en-IN" sz="1400" b="0" i="0" dirty="0" err="1">
                <a:effectLst/>
              </a:rPr>
              <a:t>nsible.cfg</a:t>
            </a:r>
            <a:r>
              <a:rPr lang="en-IN" sz="1400" b="0" i="0" dirty="0">
                <a:effectLst/>
              </a:rPr>
              <a:t> file</a:t>
            </a:r>
          </a:p>
          <a:p>
            <a:pPr>
              <a:buNone/>
            </a:pPr>
            <a:r>
              <a:rPr lang="en-US" sz="1400" dirty="0">
                <a:solidFill>
                  <a:srgbClr val="26AA16"/>
                </a:solidFill>
                <a:effectLst/>
                <a:latin typeface="Menlo" panose="020B0609030804020204" pitchFamily="49" charset="0"/>
              </a:rPr>
              <a:t>[inventory]</a:t>
            </a:r>
          </a:p>
          <a:p>
            <a:pPr>
              <a:buNone/>
            </a:pPr>
            <a:r>
              <a:rPr lang="en-US" sz="1400" dirty="0">
                <a:solidFill>
                  <a:srgbClr val="3B00D4"/>
                </a:solidFill>
                <a:effectLst/>
                <a:latin typeface="Menlo" panose="020B0609030804020204" pitchFamily="49" charset="0"/>
              </a:rPr>
              <a:t># </a:t>
            </a:r>
            <a:r>
              <a:rPr lang="en-US" sz="1400" dirty="0">
                <a:solidFill>
                  <a:srgbClr val="0000A3"/>
                </a:solidFill>
                <a:effectLst/>
                <a:latin typeface="Menlo" panose="020B0609030804020204" pitchFamily="49" charset="0"/>
              </a:rPr>
              <a:t>enable</a:t>
            </a:r>
            <a:r>
              <a:rPr lang="en-US" sz="1400" dirty="0">
                <a:solidFill>
                  <a:srgbClr val="3B00D4"/>
                </a:solidFill>
                <a:effectLst/>
                <a:latin typeface="Menlo" panose="020B0609030804020204" pitchFamily="49" charset="0"/>
              </a:rPr>
              <a:t> inventory plugins, default: '</a:t>
            </a:r>
            <a:r>
              <a:rPr lang="en-US" sz="1400" dirty="0" err="1">
                <a:solidFill>
                  <a:srgbClr val="3B00D4"/>
                </a:solidFill>
                <a:effectLst/>
                <a:latin typeface="Menlo" panose="020B0609030804020204" pitchFamily="49" charset="0"/>
              </a:rPr>
              <a:t>host_list</a:t>
            </a:r>
            <a:r>
              <a:rPr lang="en-US" sz="1400" dirty="0">
                <a:solidFill>
                  <a:srgbClr val="3B00D4"/>
                </a:solidFill>
                <a:effectLst/>
                <a:latin typeface="Menlo" panose="020B0609030804020204" pitchFamily="49" charset="0"/>
              </a:rPr>
              <a:t>', 'script', 'auto', '</a:t>
            </a:r>
            <a:r>
              <a:rPr lang="en-US" sz="1400" dirty="0" err="1">
                <a:solidFill>
                  <a:srgbClr val="3B00D4"/>
                </a:solidFill>
                <a:effectLst/>
                <a:latin typeface="Menlo" panose="020B0609030804020204" pitchFamily="49" charset="0"/>
              </a:rPr>
              <a:t>yaml</a:t>
            </a:r>
            <a:r>
              <a:rPr lang="en-US" sz="1400" dirty="0">
                <a:solidFill>
                  <a:srgbClr val="3B00D4"/>
                </a:solidFill>
                <a:effectLst/>
                <a:latin typeface="Menlo" panose="020B0609030804020204" pitchFamily="49" charset="0"/>
              </a:rPr>
              <a:t>', '</a:t>
            </a:r>
            <a:r>
              <a:rPr lang="en-US" sz="1400" dirty="0" err="1">
                <a:solidFill>
                  <a:srgbClr val="3B00D4"/>
                </a:solidFill>
                <a:effectLst/>
                <a:latin typeface="Menlo" panose="020B0609030804020204" pitchFamily="49" charset="0"/>
              </a:rPr>
              <a:t>ini</a:t>
            </a:r>
            <a:r>
              <a:rPr lang="en-US" sz="1400" dirty="0">
                <a:solidFill>
                  <a:srgbClr val="3B00D4"/>
                </a:solidFill>
                <a:effectLst/>
                <a:latin typeface="Menlo" panose="020B0609030804020204" pitchFamily="49" charset="0"/>
              </a:rPr>
              <a:t>', '</a:t>
            </a:r>
            <a:r>
              <a:rPr lang="en-US" sz="1400" dirty="0" err="1">
                <a:solidFill>
                  <a:srgbClr val="3B00D4"/>
                </a:solidFill>
                <a:effectLst/>
                <a:latin typeface="Menlo" panose="020B0609030804020204" pitchFamily="49" charset="0"/>
              </a:rPr>
              <a:t>toml</a:t>
            </a:r>
            <a:r>
              <a:rPr lang="en-US" sz="1400" dirty="0">
                <a:solidFill>
                  <a:srgbClr val="3B00D4"/>
                </a:solidFill>
                <a:effectLst/>
                <a:latin typeface="Menlo" panose="020B0609030804020204" pitchFamily="49" charset="0"/>
              </a:rPr>
              <a:t>'</a:t>
            </a:r>
          </a:p>
          <a:p>
            <a:r>
              <a:rPr lang="en-US" sz="1400" dirty="0" err="1">
                <a:effectLst/>
                <a:latin typeface="Menlo" panose="020B0609030804020204" pitchFamily="49" charset="0"/>
              </a:rPr>
              <a:t>enable_plugins</a:t>
            </a:r>
            <a:r>
              <a:rPr lang="en-US" sz="1400" dirty="0">
                <a:effectLst/>
                <a:latin typeface="Menlo" panose="020B0609030804020204" pitchFamily="49" charset="0"/>
              </a:rPr>
              <a:t> =</a:t>
            </a:r>
            <a:r>
              <a:rPr lang="en-US" sz="1400" dirty="0">
                <a:solidFill>
                  <a:srgbClr val="AC1F16"/>
                </a:solidFill>
                <a:effectLst/>
                <a:latin typeface="Menlo" panose="020B0609030804020204" pitchFamily="49" charset="0"/>
              </a:rPr>
              <a:t> </a:t>
            </a:r>
            <a:r>
              <a:rPr lang="en-US" sz="1400" dirty="0" err="1">
                <a:solidFill>
                  <a:srgbClr val="AC1F16"/>
                </a:solidFill>
                <a:effectLst/>
                <a:latin typeface="Menlo" panose="020B0609030804020204" pitchFamily="49" charset="0"/>
              </a:rPr>
              <a:t>oracle.oci.oci</a:t>
            </a:r>
            <a:endParaRPr lang="en-IN" b="1" dirty="0"/>
          </a:p>
        </p:txBody>
      </p:sp>
      <p:sp>
        <p:nvSpPr>
          <p:cNvPr id="3" name="Title 2">
            <a:extLst>
              <a:ext uri="{FF2B5EF4-FFF2-40B4-BE49-F238E27FC236}">
                <a16:creationId xmlns:a16="http://schemas.microsoft.com/office/drawing/2014/main" id="{9716FC23-69B8-4414-54D5-EEE426FD64FF}"/>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428241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2830A-FBF3-ABD2-7FE0-F03628B236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C893C-9493-0BEE-E539-854882FFF1C5}"/>
              </a:ext>
            </a:extLst>
          </p:cNvPr>
          <p:cNvSpPr>
            <a:spLocks noGrp="1"/>
          </p:cNvSpPr>
          <p:nvPr>
            <p:ph sz="quarter" idx="13"/>
          </p:nvPr>
        </p:nvSpPr>
        <p:spPr>
          <a:xfrm>
            <a:off x="768875" y="1083365"/>
            <a:ext cx="10677525" cy="5496339"/>
          </a:xfrm>
        </p:spPr>
        <p:txBody>
          <a:bodyPr/>
          <a:lstStyle/>
          <a:p>
            <a:pPr marL="285750" indent="-285750">
              <a:lnSpc>
                <a:spcPct val="150000"/>
              </a:lnSpc>
              <a:buClr>
                <a:srgbClr val="AE562C"/>
              </a:buClr>
              <a:buFont typeface="Arial" panose="020B0604020202020204" pitchFamily="34" charset="0"/>
              <a:buChar char="•"/>
            </a:pPr>
            <a:r>
              <a:rPr lang="en-IN" b="1" i="0" dirty="0">
                <a:effectLst/>
              </a:rPr>
              <a:t>Dynamic Inventory</a:t>
            </a:r>
          </a:p>
          <a:p>
            <a:pPr marL="285750" indent="-285750">
              <a:lnSpc>
                <a:spcPct val="150000"/>
              </a:lnSpc>
              <a:buClr>
                <a:srgbClr val="AE562C"/>
              </a:buClr>
              <a:buFont typeface="Arial" panose="020B0604020202020204" pitchFamily="34" charset="0"/>
              <a:buChar char="•"/>
            </a:pPr>
            <a:r>
              <a:rPr lang="en-IN" b="1" i="0" dirty="0">
                <a:effectLst/>
              </a:rPr>
              <a:t>Inventory Scenarios</a:t>
            </a:r>
          </a:p>
          <a:p>
            <a:pPr marL="651510" lvl="1" indent="-285750">
              <a:lnSpc>
                <a:spcPct val="150000"/>
              </a:lnSpc>
              <a:buClr>
                <a:srgbClr val="AE562C"/>
              </a:buClr>
            </a:pPr>
            <a:r>
              <a:rPr lang="en-IN" b="1" i="0" dirty="0">
                <a:effectLst/>
              </a:rPr>
              <a:t>Exclude Hosts from Inventory</a:t>
            </a:r>
          </a:p>
          <a:p>
            <a:pPr marL="651510" lvl="1" indent="-285750">
              <a:lnSpc>
                <a:spcPct val="150000"/>
              </a:lnSpc>
              <a:buClr>
                <a:srgbClr val="AE562C"/>
              </a:buClr>
            </a:pPr>
            <a:r>
              <a:rPr lang="en-IN" b="1" dirty="0"/>
              <a:t>Include Hosts from Inventory</a:t>
            </a:r>
          </a:p>
          <a:p>
            <a:pPr marL="651510" lvl="1" indent="-285750">
              <a:lnSpc>
                <a:spcPct val="150000"/>
              </a:lnSpc>
              <a:buClr>
                <a:srgbClr val="AE562C"/>
              </a:buClr>
            </a:pPr>
            <a:r>
              <a:rPr lang="en-IN" b="1" i="0" dirty="0">
                <a:effectLst/>
              </a:rPr>
              <a:t>Plugin documentation -  </a:t>
            </a:r>
            <a:r>
              <a:rPr lang="en-US" dirty="0"/>
              <a:t>ansible-doc -t inventory </a:t>
            </a:r>
            <a:r>
              <a:rPr lang="en-US" dirty="0" err="1"/>
              <a:t>oracle.oci.oci</a:t>
            </a:r>
            <a:endParaRPr lang="en-US" dirty="0"/>
          </a:p>
          <a:p>
            <a:pPr marL="651510" lvl="1" indent="-285750">
              <a:lnSpc>
                <a:spcPct val="150000"/>
              </a:lnSpc>
              <a:buClr>
                <a:srgbClr val="AE562C"/>
              </a:buClr>
            </a:pPr>
            <a:endParaRPr lang="en-IN" b="1" i="0" dirty="0">
              <a:effectLst/>
            </a:endParaRPr>
          </a:p>
          <a:p>
            <a:pPr marL="285750" indent="-285750">
              <a:buFont typeface="Arial" panose="020B0604020202020204" pitchFamily="34" charset="0"/>
              <a:buChar char="•"/>
            </a:pPr>
            <a:r>
              <a:rPr lang="en-IN" b="1" dirty="0"/>
              <a:t>Idempotence in OCI Ansible Collection modules</a:t>
            </a:r>
          </a:p>
          <a:p>
            <a:pPr marL="651510" lvl="1" indent="-285750"/>
            <a:r>
              <a:rPr lang="en-US" b="0" i="0" dirty="0">
                <a:solidFill>
                  <a:srgbClr val="404040"/>
                </a:solidFill>
                <a:effectLst/>
                <a:latin typeface="Lato" panose="020F0502020204030203" pitchFamily="34" charset="0"/>
              </a:rPr>
              <a:t>Most of the operations supported by OCI Ansible Collection are </a:t>
            </a:r>
            <a:r>
              <a:rPr lang="en-US" b="1" i="0" dirty="0">
                <a:solidFill>
                  <a:srgbClr val="404040"/>
                </a:solidFill>
                <a:effectLst/>
                <a:latin typeface="Lato" panose="020F0502020204030203" pitchFamily="34" charset="0"/>
              </a:rPr>
              <a:t>idempotent</a:t>
            </a:r>
            <a:r>
              <a:rPr lang="en-US" b="0" i="0" dirty="0">
                <a:solidFill>
                  <a:srgbClr val="404040"/>
                </a:solidFill>
                <a:effectLst/>
                <a:latin typeface="Lato" panose="020F0502020204030203" pitchFamily="34" charset="0"/>
              </a:rPr>
              <a:t> by design </a:t>
            </a:r>
            <a:r>
              <a:rPr lang="en-US" b="0" i="0" dirty="0" err="1">
                <a:solidFill>
                  <a:srgbClr val="404040"/>
                </a:solidFill>
                <a:effectLst/>
                <a:latin typeface="Lato" panose="020F0502020204030203" pitchFamily="34" charset="0"/>
              </a:rPr>
              <a:t>i.e</a:t>
            </a:r>
            <a:r>
              <a:rPr lang="en-US" b="0" i="0" dirty="0">
                <a:solidFill>
                  <a:srgbClr val="404040"/>
                </a:solidFill>
                <a:effectLst/>
                <a:latin typeface="Lato" panose="020F0502020204030203" pitchFamily="34" charset="0"/>
              </a:rPr>
              <a:t> we check whether it is necessary to perform the tasks in the playbook.</a:t>
            </a:r>
          </a:p>
          <a:p>
            <a:pPr lvl="1" indent="0">
              <a:buNone/>
            </a:pPr>
            <a:endParaRPr lang="en-IN" b="1" dirty="0"/>
          </a:p>
          <a:p>
            <a:pPr marL="285750" indent="-285750">
              <a:buFont typeface="Arial" panose="020B0604020202020204" pitchFamily="34" charset="0"/>
              <a:buChar char="•"/>
            </a:pPr>
            <a:r>
              <a:rPr lang="en-IN" b="1" dirty="0"/>
              <a:t>Customising idempotence behaviour</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Example Ansible Playbooks</a:t>
            </a:r>
          </a:p>
          <a:p>
            <a:pPr marL="651510" lvl="1" indent="-285750"/>
            <a:r>
              <a:rPr lang="en-IN" b="1" dirty="0"/>
              <a:t>Launching a Compute instance</a:t>
            </a:r>
          </a:p>
        </p:txBody>
      </p:sp>
      <p:sp>
        <p:nvSpPr>
          <p:cNvPr id="3" name="Title 2">
            <a:extLst>
              <a:ext uri="{FF2B5EF4-FFF2-40B4-BE49-F238E27FC236}">
                <a16:creationId xmlns:a16="http://schemas.microsoft.com/office/drawing/2014/main" id="{AB184843-97B1-ECC6-227D-52D0CDEAA7B0}"/>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241323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59349" y="4910914"/>
            <a:ext cx="10073301" cy="993238"/>
          </a:xfrm>
        </p:spPr>
        <p:txBody>
          <a:bodyPr/>
          <a:lstStyle/>
          <a:p>
            <a:endParaRPr lang="en-US" dirty="0"/>
          </a:p>
        </p:txBody>
      </p:sp>
      <p:sp>
        <p:nvSpPr>
          <p:cNvPr id="3" name="Title 2"/>
          <p:cNvSpPr>
            <a:spLocks noGrp="1"/>
          </p:cNvSpPr>
          <p:nvPr>
            <p:ph type="title"/>
          </p:nvPr>
        </p:nvSpPr>
        <p:spPr>
          <a:xfrm>
            <a:off x="1050568" y="2924070"/>
            <a:ext cx="10076344" cy="254105"/>
          </a:xfrm>
        </p:spPr>
        <p:txBody>
          <a:bodyPr>
            <a:normAutofit fontScale="90000"/>
          </a:bodyPr>
          <a:lstStyle/>
          <a:p>
            <a:r>
              <a:rPr lang="en-US" b="1" dirty="0"/>
              <a:t>Ansible – Customer Engagements</a:t>
            </a:r>
            <a:br>
              <a:rPr lang="en-US" b="1" dirty="0"/>
            </a:br>
            <a:br>
              <a:rPr lang="en-US" b="1" dirty="0"/>
            </a:br>
            <a:br>
              <a:rPr lang="en-US" b="1" dirty="0"/>
            </a:br>
            <a:br>
              <a:rPr lang="en-US" b="1" dirty="0"/>
            </a:br>
            <a:endParaRPr lang="en-US" dirty="0"/>
          </a:p>
        </p:txBody>
      </p:sp>
    </p:spTree>
    <p:extLst>
      <p:ext uri="{BB962C8B-B14F-4D97-AF65-F5344CB8AC3E}">
        <p14:creationId xmlns:p14="http://schemas.microsoft.com/office/powerpoint/2010/main" val="13244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7760-6960-274C-A05B-8069052596D5}"/>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BMC– Elastic Search to OCI OpenSearch Migration</a:t>
            </a:r>
          </a:p>
        </p:txBody>
      </p:sp>
      <p:sp>
        <p:nvSpPr>
          <p:cNvPr id="9" name="TextBox 8">
            <a:extLst>
              <a:ext uri="{FF2B5EF4-FFF2-40B4-BE49-F238E27FC236}">
                <a16:creationId xmlns:a16="http://schemas.microsoft.com/office/drawing/2014/main" id="{77422997-0279-EA93-F4FD-6DFFB952C2A9}"/>
              </a:ext>
            </a:extLst>
          </p:cNvPr>
          <p:cNvSpPr txBox="1"/>
          <p:nvPr/>
        </p:nvSpPr>
        <p:spPr>
          <a:xfrm>
            <a:off x="848738" y="1894980"/>
            <a:ext cx="10007330" cy="1200329"/>
          </a:xfrm>
          <a:prstGeom prst="rect">
            <a:avLst/>
          </a:prstGeom>
          <a:noFill/>
        </p:spPr>
        <p:txBody>
          <a:bodyPr wrap="square">
            <a:spAutoFit/>
          </a:bodyPr>
          <a:lstStyle/>
          <a:p>
            <a:pPr marL="285750" indent="-285750">
              <a:buFont typeface="Arial" panose="020B0604020202020204" pitchFamily="34" charset="0"/>
              <a:buChar char="•"/>
            </a:pPr>
            <a:r>
              <a:rPr lang="en-US" sz="1800" dirty="0"/>
              <a:t>Migrate BMC Helix environments to the Oracle Cloud Infrastructure (OCI).</a:t>
            </a:r>
          </a:p>
          <a:p>
            <a:pPr marL="285750" indent="-285750">
              <a:buFont typeface="Arial" panose="020B0604020202020204" pitchFamily="34" charset="0"/>
              <a:buChar char="•"/>
            </a:pPr>
            <a:r>
              <a:rPr lang="en-US" sz="1800" dirty="0"/>
              <a:t>Migration to cloud infrastructure is driven by cost savings, levels of efficiency and  BMC’s long-term goals.</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D9323C46-5680-3BB8-E670-FE2D198CE8B6}"/>
              </a:ext>
            </a:extLst>
          </p:cNvPr>
          <p:cNvPicPr>
            <a:picLocks noChangeAspect="1"/>
          </p:cNvPicPr>
          <p:nvPr/>
        </p:nvPicPr>
        <p:blipFill>
          <a:blip r:embed="rId3"/>
          <a:stretch>
            <a:fillRect/>
          </a:stretch>
        </p:blipFill>
        <p:spPr>
          <a:xfrm>
            <a:off x="1127758" y="2821021"/>
            <a:ext cx="9728310" cy="4744550"/>
          </a:xfrm>
          <a:prstGeom prst="rect">
            <a:avLst/>
          </a:prstGeom>
        </p:spPr>
      </p:pic>
    </p:spTree>
    <p:extLst>
      <p:ext uri="{BB962C8B-B14F-4D97-AF65-F5344CB8AC3E}">
        <p14:creationId xmlns:p14="http://schemas.microsoft.com/office/powerpoint/2010/main" val="408974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2770A-6E65-E956-1776-4BFB26189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57FE0-E487-7406-586B-ADE98B1A895E}"/>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Elasticsearch</a:t>
            </a:r>
          </a:p>
        </p:txBody>
      </p:sp>
      <p:sp>
        <p:nvSpPr>
          <p:cNvPr id="9" name="TextBox 8">
            <a:extLst>
              <a:ext uri="{FF2B5EF4-FFF2-40B4-BE49-F238E27FC236}">
                <a16:creationId xmlns:a16="http://schemas.microsoft.com/office/drawing/2014/main" id="{83D6AC24-5365-4A59-6C4D-E2297A0A238A}"/>
              </a:ext>
            </a:extLst>
          </p:cNvPr>
          <p:cNvSpPr txBox="1"/>
          <p:nvPr/>
        </p:nvSpPr>
        <p:spPr>
          <a:xfrm>
            <a:off x="848738" y="1894980"/>
            <a:ext cx="10007330"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A1816"/>
                </a:solidFill>
                <a:effectLst/>
                <a:latin typeface="Oracle Sans" panose="020B0503020204020204" pitchFamily="34" charset="0"/>
              </a:rPr>
              <a:t>Elasticsearch is an open source, enterprise-grade search engine. </a:t>
            </a:r>
          </a:p>
          <a:p>
            <a:pPr marL="285750" indent="-285750">
              <a:buFont typeface="Arial" panose="020B0604020202020204" pitchFamily="34" charset="0"/>
              <a:buChar char="•"/>
            </a:pPr>
            <a:r>
              <a:rPr lang="en-US" b="0" i="0" dirty="0">
                <a:solidFill>
                  <a:srgbClr val="1A1816"/>
                </a:solidFill>
                <a:effectLst/>
                <a:latin typeface="Oracle Sans" panose="020B0503020204020204" pitchFamily="34" charset="0"/>
              </a:rPr>
              <a:t>Elasticsearch can power quick searches that support your data discovery applications. It can scale thousands of servers and accommodate petabytes of data.</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US" sz="1800" dirty="0"/>
          </a:p>
        </p:txBody>
      </p:sp>
      <p:pic>
        <p:nvPicPr>
          <p:cNvPr id="3" name="Picture 2">
            <a:extLst>
              <a:ext uri="{FF2B5EF4-FFF2-40B4-BE49-F238E27FC236}">
                <a16:creationId xmlns:a16="http://schemas.microsoft.com/office/drawing/2014/main" id="{CFA95297-26AC-E223-F77F-0E10FA03C0EE}"/>
              </a:ext>
            </a:extLst>
          </p:cNvPr>
          <p:cNvPicPr>
            <a:picLocks noChangeAspect="1"/>
          </p:cNvPicPr>
          <p:nvPr/>
        </p:nvPicPr>
        <p:blipFill>
          <a:blip r:embed="rId3"/>
          <a:stretch>
            <a:fillRect/>
          </a:stretch>
        </p:blipFill>
        <p:spPr>
          <a:xfrm>
            <a:off x="1127757" y="2884714"/>
            <a:ext cx="10585271" cy="4354285"/>
          </a:xfrm>
          <a:prstGeom prst="rect">
            <a:avLst/>
          </a:prstGeom>
        </p:spPr>
      </p:pic>
    </p:spTree>
    <p:extLst>
      <p:ext uri="{BB962C8B-B14F-4D97-AF65-F5344CB8AC3E}">
        <p14:creationId xmlns:p14="http://schemas.microsoft.com/office/powerpoint/2010/main" val="13955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F75ED-CC6D-EDD7-3A16-83E0551E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93FBC-12A7-B462-73A1-9B9CED8C11B6}"/>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OCI OpenSearch</a:t>
            </a:r>
          </a:p>
        </p:txBody>
      </p:sp>
      <p:sp>
        <p:nvSpPr>
          <p:cNvPr id="9" name="TextBox 8">
            <a:extLst>
              <a:ext uri="{FF2B5EF4-FFF2-40B4-BE49-F238E27FC236}">
                <a16:creationId xmlns:a16="http://schemas.microsoft.com/office/drawing/2014/main" id="{FEAB2630-5FB6-4168-3797-61C697C230FF}"/>
              </a:ext>
            </a:extLst>
          </p:cNvPr>
          <p:cNvSpPr txBox="1"/>
          <p:nvPr/>
        </p:nvSpPr>
        <p:spPr>
          <a:xfrm>
            <a:off x="848738" y="1894980"/>
            <a:ext cx="10007330" cy="1477328"/>
          </a:xfrm>
          <a:prstGeom prst="rect">
            <a:avLst/>
          </a:prstGeom>
          <a:noFill/>
        </p:spPr>
        <p:txBody>
          <a:bodyPr wrap="square">
            <a:spAutoFit/>
          </a:bodyPr>
          <a:lstStyle/>
          <a:p>
            <a:pPr marL="285750" indent="-285750">
              <a:buFont typeface="Arial" panose="020B0604020202020204" pitchFamily="34" charset="0"/>
              <a:buChar char="•"/>
            </a:pPr>
            <a:r>
              <a:rPr lang="en-US" sz="1800" dirty="0"/>
              <a:t>Migrate of Elastic Search Cluster to OCI OpenSearch</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598F3502-9B29-5D3D-2B04-0BF8D7841403}"/>
              </a:ext>
            </a:extLst>
          </p:cNvPr>
          <p:cNvPicPr>
            <a:picLocks noChangeAspect="1"/>
          </p:cNvPicPr>
          <p:nvPr/>
        </p:nvPicPr>
        <p:blipFill>
          <a:blip r:embed="rId3"/>
          <a:stretch>
            <a:fillRect/>
          </a:stretch>
        </p:blipFill>
        <p:spPr>
          <a:xfrm>
            <a:off x="1240971" y="2355500"/>
            <a:ext cx="10671048" cy="4502499"/>
          </a:xfrm>
          <a:prstGeom prst="rect">
            <a:avLst/>
          </a:prstGeom>
        </p:spPr>
      </p:pic>
    </p:spTree>
    <p:extLst>
      <p:ext uri="{BB962C8B-B14F-4D97-AF65-F5344CB8AC3E}">
        <p14:creationId xmlns:p14="http://schemas.microsoft.com/office/powerpoint/2010/main" val="14150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E851E-8ACA-6FDF-AD80-CE1F822AA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DC1A4-CAC5-9234-000C-CB1FA1B8A71F}"/>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80D975FE-4446-E2E2-222A-4D5AC35CE145}"/>
              </a:ext>
            </a:extLst>
          </p:cNvPr>
          <p:cNvSpPr txBox="1"/>
          <p:nvPr/>
        </p:nvSpPr>
        <p:spPr>
          <a:xfrm>
            <a:off x="848738" y="1894980"/>
            <a:ext cx="10007330" cy="3416320"/>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The OCI VM and Load Balancer provisioning corresponding to the Elasticsearch Open Distro clusters are provisioned using terraform, using the CD3 framework. </a:t>
            </a:r>
          </a:p>
          <a:p>
            <a:pPr marL="285750" indent="-285750">
              <a:buFont typeface="Arial" panose="020B0604020202020204" pitchFamily="34" charset="0"/>
              <a:buChar char="•"/>
            </a:pPr>
            <a:r>
              <a:rPr lang="en-US" sz="1800" dirty="0"/>
              <a:t>Block Volume - </a:t>
            </a: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Create Logical volume, Volume group and Filesystem</a:t>
            </a:r>
            <a:endParaRPr lang="en-US" sz="1800" dirty="0"/>
          </a:p>
          <a:p>
            <a:pPr marL="285750" indent="-285750">
              <a:buFont typeface="Arial" panose="020B0604020202020204" pitchFamily="34" charset="0"/>
              <a:buChar char="•"/>
            </a:pPr>
            <a:r>
              <a:rPr lang="en-US" sz="1800" dirty="0"/>
              <a:t>Elasticsearch Open Distro install using RPM Package</a:t>
            </a:r>
          </a:p>
          <a:p>
            <a:pPr marL="742950" lvl="1" indent="-285750">
              <a:buFont typeface="Arial" panose="020B0604020202020204" pitchFamily="34" charset="0"/>
              <a:buChar char="•"/>
            </a:pP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Create the repository file</a:t>
            </a:r>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t>Java requirements - JDK</a:t>
            </a:r>
          </a:p>
          <a:p>
            <a:pPr marL="742950" lvl="1" indent="-285750">
              <a:buFont typeface="Arial" panose="020B0604020202020204" pitchFamily="34" charset="0"/>
              <a:buChar char="•"/>
            </a:pPr>
            <a:r>
              <a:rPr lang="en-US" dirty="0"/>
              <a:t> Install RPM Packages</a:t>
            </a:r>
          </a:p>
          <a:p>
            <a:pPr marL="742950" lvl="1" indent="-285750">
              <a:buFont typeface="Arial" panose="020B0604020202020204" pitchFamily="34" charset="0"/>
              <a:buChar char="•"/>
            </a:pPr>
            <a:r>
              <a:rPr lang="en-US" dirty="0"/>
              <a:t>Firewall Changes</a:t>
            </a:r>
          </a:p>
          <a:p>
            <a:pPr marL="742950" lvl="1" indent="-285750">
              <a:buFont typeface="Arial" panose="020B0604020202020204" pitchFamily="34" charset="0"/>
              <a:buChar char="•"/>
            </a:pPr>
            <a:r>
              <a:rPr lang="en-US" dirty="0"/>
              <a:t>Elasticsearch Configuration file - </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etc</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elasticsearch</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elasticsearch.yml</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dirty="0"/>
              <a:t>Start and Enable Elasticsearch service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5054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B4F60-79F9-B0B6-60B3-DA004A6F4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DCD7E-0384-BE72-4708-10891C67EE66}"/>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EF01A4F3-F824-BF0D-F07C-076F6FFAEF36}"/>
              </a:ext>
            </a:extLst>
          </p:cNvPr>
          <p:cNvSpPr txBox="1"/>
          <p:nvPr/>
        </p:nvSpPr>
        <p:spPr>
          <a:xfrm>
            <a:off x="848738" y="1894980"/>
            <a:ext cx="10007330" cy="3724096"/>
          </a:xfrm>
          <a:prstGeom prst="rect">
            <a:avLst/>
          </a:prstGeom>
          <a:noFill/>
        </p:spPr>
        <p:txBody>
          <a:bodyPr wrap="square">
            <a:spAutoFit/>
          </a:bodyPr>
          <a:lstStyle/>
          <a:p>
            <a:pPr marL="342900" marR="0" lvl="0" indent="-342900" fontAlgn="ctr">
              <a:buFont typeface="Symbol" pitchFamily="2" charset="2"/>
              <a:buChar char=""/>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Ansible Automation for Elasticsearch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Opendistro</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installs, the menu based install script calls the ansible playbooks to create the environment based on the nodes specified </a:t>
            </a:r>
          </a:p>
          <a:p>
            <a:pPr marR="0" lvl="0" fontAlgn="ct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Playbook for creating the volume group, logical volumes and files systems attached to the ES </a:t>
            </a:r>
            <a:r>
              <a:rPr lang="en-US" sz="20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O</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pendistro</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nodes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 and configure the ES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Opendistro</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cluster with 3 master and 3(+) data nodes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Playbook to change the passwords for the default users like admin,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kibana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Change the log rotation policy and the log folder location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Playbook for Vertical and Horizontal scaling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Configure backup plugins and schedule backups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89922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BD886C11-E441-5BA8-E4C0-C7F58F622804}"/>
              </a:ext>
            </a:extLst>
          </p:cNvPr>
          <p:cNvSpPr>
            <a:spLocks noGrp="1"/>
          </p:cNvSpPr>
          <p:nvPr>
            <p:ph sz="quarter" idx="13"/>
          </p:nvPr>
        </p:nvSpPr>
        <p:spPr/>
        <p:txBody>
          <a:bodyPr/>
          <a:lstStyle/>
          <a:p>
            <a:pPr marL="285750" indent="-285750">
              <a:lnSpc>
                <a:spcPct val="100000"/>
              </a:lnSpc>
              <a:buClr>
                <a:schemeClr val="accent5"/>
              </a:buClr>
              <a:buFont typeface="Arial" panose="020B0604020202020204" pitchFamily="34" charset="0"/>
              <a:buChar char="•"/>
            </a:pPr>
            <a:r>
              <a:rPr lang="en-US" sz="1600" dirty="0"/>
              <a:t>Ansible works by connecting to your remote nodes and pushing out small programs called </a:t>
            </a:r>
            <a:r>
              <a:rPr lang="en-US" sz="1600" b="1" dirty="0">
                <a:solidFill>
                  <a:schemeClr val="accent5"/>
                </a:solidFill>
              </a:rPr>
              <a:t>Ansible modules</a:t>
            </a:r>
            <a:r>
              <a:rPr lang="en-US" sz="1600" b="1" dirty="0"/>
              <a:t> </a:t>
            </a:r>
            <a:r>
              <a:rPr lang="en-US" sz="1600" dirty="0"/>
              <a:t>to them. </a:t>
            </a:r>
          </a:p>
          <a:p>
            <a:pPr marL="285750" indent="-285750">
              <a:lnSpc>
                <a:spcPct val="150000"/>
              </a:lnSpc>
              <a:buClr>
                <a:schemeClr val="accent5"/>
              </a:buClr>
              <a:buFont typeface="Arial" panose="020B0604020202020204" pitchFamily="34" charset="0"/>
              <a:buChar char="•"/>
            </a:pPr>
            <a:r>
              <a:rPr lang="en-US" sz="1600" dirty="0"/>
              <a:t>These modules are designed to be </a:t>
            </a:r>
            <a:r>
              <a:rPr lang="en-US" sz="1600" b="1" dirty="0">
                <a:solidFill>
                  <a:schemeClr val="accent5"/>
                </a:solidFill>
              </a:rPr>
              <a:t>idempotent</a:t>
            </a:r>
            <a:r>
              <a:rPr lang="en-US" sz="1600" b="1" dirty="0"/>
              <a:t>,</a:t>
            </a:r>
            <a:r>
              <a:rPr lang="en-US" sz="1600" dirty="0"/>
              <a:t> meaning that they only make changes if necessary to bring the system to the </a:t>
            </a:r>
            <a:r>
              <a:rPr lang="en-US" sz="1600" b="1" dirty="0">
                <a:solidFill>
                  <a:schemeClr val="accent5"/>
                </a:solidFill>
              </a:rPr>
              <a:t>desired state</a:t>
            </a:r>
            <a:r>
              <a:rPr lang="en-US" sz="1600" dirty="0"/>
              <a:t>. </a:t>
            </a:r>
          </a:p>
          <a:p>
            <a:pPr marL="285750" indent="-285750">
              <a:lnSpc>
                <a:spcPct val="100000"/>
              </a:lnSpc>
              <a:buClr>
                <a:schemeClr val="accent5"/>
              </a:buClr>
              <a:buFont typeface="Arial" panose="020B0604020202020204" pitchFamily="34" charset="0"/>
              <a:buChar char="•"/>
            </a:pPr>
            <a:r>
              <a:rPr lang="en-US" sz="1600" dirty="0"/>
              <a:t>After execution, these modules are </a:t>
            </a:r>
            <a:r>
              <a:rPr lang="en-US" sz="1600" b="1" dirty="0">
                <a:solidFill>
                  <a:schemeClr val="accent5"/>
                </a:solidFill>
              </a:rPr>
              <a:t>removed</a:t>
            </a:r>
            <a:r>
              <a:rPr lang="en-US" sz="1600" dirty="0"/>
              <a:t>. Ansible does not require any </a:t>
            </a:r>
            <a:r>
              <a:rPr lang="en-US" sz="1600" b="1" dirty="0">
                <a:solidFill>
                  <a:schemeClr val="accent5"/>
                </a:solidFill>
              </a:rPr>
              <a:t>software (agents) </a:t>
            </a:r>
            <a:r>
              <a:rPr lang="en-US" sz="1600" dirty="0"/>
              <a:t>to be installed on the nodes, which simplifies management.</a:t>
            </a:r>
          </a:p>
          <a:p>
            <a:pPr marL="285750" indent="-285750">
              <a:lnSpc>
                <a:spcPct val="100000"/>
              </a:lnSpc>
              <a:buFont typeface="Arial" panose="020B0604020202020204" pitchFamily="34" charset="0"/>
              <a:buChar char="•"/>
            </a:pPr>
            <a:endParaRPr lang="en-US" sz="1600" dirty="0"/>
          </a:p>
        </p:txBody>
      </p:sp>
      <p:sp>
        <p:nvSpPr>
          <p:cNvPr id="25" name="Title 24">
            <a:extLst>
              <a:ext uri="{FF2B5EF4-FFF2-40B4-BE49-F238E27FC236}">
                <a16:creationId xmlns:a16="http://schemas.microsoft.com/office/drawing/2014/main" id="{A1042661-61F1-840B-FDD6-8EEE52D2925C}"/>
              </a:ext>
            </a:extLst>
          </p:cNvPr>
          <p:cNvSpPr>
            <a:spLocks noGrp="1"/>
          </p:cNvSpPr>
          <p:nvPr>
            <p:ph type="title"/>
          </p:nvPr>
        </p:nvSpPr>
        <p:spPr/>
        <p:txBody>
          <a:bodyPr/>
          <a:lstStyle/>
          <a:p>
            <a:r>
              <a:rPr lang="en-US" dirty="0"/>
              <a:t>Ansible - Working</a:t>
            </a:r>
          </a:p>
        </p:txBody>
      </p:sp>
      <p:pic>
        <p:nvPicPr>
          <p:cNvPr id="5130" name="Picture 10">
            <a:extLst>
              <a:ext uri="{FF2B5EF4-FFF2-40B4-BE49-F238E27FC236}">
                <a16:creationId xmlns:a16="http://schemas.microsoft.com/office/drawing/2014/main" id="{BCFE2970-5982-F35B-269D-F9BCDBD6357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014189" y="3437852"/>
            <a:ext cx="10163621" cy="326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4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4B79D-6513-5A45-6A92-77BC607E2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5EE82-577F-7BBB-6A84-4B07357E7433}"/>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72089830-3B84-E4BB-A08F-97821F85559A}"/>
              </a:ext>
            </a:extLst>
          </p:cNvPr>
          <p:cNvSpPr txBox="1"/>
          <p:nvPr/>
        </p:nvSpPr>
        <p:spPr>
          <a:xfrm>
            <a:off x="848738" y="1894980"/>
            <a:ext cx="10007330" cy="5769272"/>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t>Ansible Host Inventory file</a:t>
            </a:r>
          </a:p>
          <a:p>
            <a:pPr marL="457200" marR="0">
              <a:lnSpc>
                <a:spcPct val="115000"/>
              </a:lnSpc>
              <a:spcBef>
                <a:spcPts val="50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#cluster name</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cluster ash1esevenp1_cluster</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perf_folder</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/lv01/</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perflog</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role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nodename</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ash1esevenp1m01 10.208.40.41</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ash1esevenp1m02 10.208.40.42</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ash1esevenp1m03 10.208.40.43</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role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nodename</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ash1esevenp1d01 10.208.40.38</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ash1esevenp1d02 10.208.40.39</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ash1esevenp1d03 10.208.40.40</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loadbalancer</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lb</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lb_url_ip</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10.208.40.41</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oci_region</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us-ashburn-1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oci_tenancy</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id05dlqxf9gd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oci_bucket</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odfebmc_backup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m01cronflag no</a:t>
            </a:r>
            <a:endParaRPr lang="en-US" sz="1800" b="1"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99614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E9D1-6B68-7B6A-D645-DEDA53713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2DE57-152E-CF30-4AC0-DBF2A1C37103}"/>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BADE1409-BE70-429A-D25F-0B5E5E199590}"/>
              </a:ext>
            </a:extLst>
          </p:cNvPr>
          <p:cNvSpPr txBox="1"/>
          <p:nvPr/>
        </p:nvSpPr>
        <p:spPr>
          <a:xfrm>
            <a:off x="825776" y="1914435"/>
            <a:ext cx="10007330" cy="6221703"/>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Check Server Connectivity – SSH</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Create Inventory file - </a:t>
            </a:r>
            <a:r>
              <a:rPr lang="en-US" sz="1200" b="1" dirty="0">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install.sh</a:t>
            </a:r>
            <a:r>
              <a:rPr lang="en-US" sz="1200" b="1" dirty="0">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 – choose q) quit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Create Logical volume, Volume group and Filesystem</a:t>
            </a:r>
          </a:p>
          <a:p>
            <a:r>
              <a:rPr lang="en-US" sz="1800" b="0"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[ash1-xjump-1 </a:t>
            </a:r>
            <a:r>
              <a:rPr lang="en-US" sz="1800" b="0"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esod</a:t>
            </a:r>
            <a:r>
              <a:rPr lang="en-US" sz="1800" b="0"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5B5759"/>
                </a:solidFill>
                <a:effectLst/>
                <a:latin typeface="Courier New" panose="02070309020205020404" pitchFamily="49" charset="0"/>
                <a:ea typeface="Times New Roman" panose="02020603050405020304" pitchFamily="18" charset="0"/>
              </a:rPr>
              <a:t>ansible-playbook -</a:t>
            </a:r>
            <a:r>
              <a:rPr lang="en-US" sz="1800" dirty="0" err="1">
                <a:solidFill>
                  <a:srgbClr val="5B5759"/>
                </a:solidFill>
                <a:effectLst/>
                <a:latin typeface="Courier New" panose="02070309020205020404" pitchFamily="49" charset="0"/>
                <a:ea typeface="Times New Roman" panose="02020603050405020304" pitchFamily="18" charset="0"/>
              </a:rPr>
              <a:t>i</a:t>
            </a:r>
            <a:r>
              <a:rPr lang="en-US" sz="1800" dirty="0">
                <a:solidFill>
                  <a:srgbClr val="5B5759"/>
                </a:solidFill>
                <a:effectLst/>
                <a:latin typeface="Courier New" panose="02070309020205020404" pitchFamily="49" charset="0"/>
                <a:ea typeface="Times New Roman" panose="02020603050405020304" pitchFamily="18" charset="0"/>
              </a:rPr>
              <a:t> ./inventory/</a:t>
            </a:r>
            <a:r>
              <a:rPr lang="en-US" sz="1800" dirty="0" err="1">
                <a:solidFill>
                  <a:srgbClr val="5B5759"/>
                </a:solidFill>
                <a:effectLst/>
                <a:latin typeface="Courier New" panose="02070309020205020404" pitchFamily="49" charset="0"/>
                <a:ea typeface="Times New Roman" panose="02020603050405020304" pitchFamily="18" charset="0"/>
              </a:rPr>
              <a:t>hosts.esod</a:t>
            </a:r>
            <a:r>
              <a:rPr lang="en-US" sz="1800" dirty="0">
                <a:solidFill>
                  <a:srgbClr val="5B5759"/>
                </a:solidFill>
                <a:effectLst/>
                <a:latin typeface="Courier New" panose="02070309020205020404" pitchFamily="49" charset="0"/>
                <a:ea typeface="Times New Roman" panose="02020603050405020304" pitchFamily="18" charset="0"/>
              </a:rPr>
              <a:t>  </a:t>
            </a:r>
            <a:r>
              <a:rPr lang="en-US" sz="1800" dirty="0" err="1">
                <a:solidFill>
                  <a:srgbClr val="5B5759"/>
                </a:solidFill>
                <a:effectLst/>
                <a:latin typeface="Courier New" panose="02070309020205020404" pitchFamily="49" charset="0"/>
                <a:ea typeface="Times New Roman" panose="02020603050405020304" pitchFamily="18" charset="0"/>
              </a:rPr>
              <a:t>lvm.yml</a:t>
            </a:r>
            <a:r>
              <a:rPr lang="en-US" dirty="0">
                <a:effectLst/>
              </a:rPr>
              <a:t> </a:t>
            </a:r>
          </a:p>
          <a:p>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Install ES Open Distro</a:t>
            </a:r>
          </a:p>
          <a:p>
            <a:pPr marL="457200" marR="0">
              <a:lnSpc>
                <a:spcPct val="115000"/>
              </a:lnSpc>
              <a:spcBef>
                <a:spcPts val="50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[bmeruva@ash1-xjump-1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esod</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install.sh</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Verifying nodes file....</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1) Install ES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OpenDistro</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2) Change Internal user password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3) Configure Backup Settings</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q) Quit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Please enter a menu option or enter q to exit.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Option 1 Selected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99899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545A7-2213-C328-E81F-90EA72033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0A4E6-2289-8F74-363A-84F737791A35}"/>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FB712DE1-0D62-AB12-5467-C1FC9C1813E9}"/>
              </a:ext>
            </a:extLst>
          </p:cNvPr>
          <p:cNvSpPr txBox="1"/>
          <p:nvPr/>
        </p:nvSpPr>
        <p:spPr>
          <a:xfrm>
            <a:off x="825776" y="1914435"/>
            <a:ext cx="10007330" cy="6776214"/>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Change passwords for internal users -  </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admin,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kibanaserver</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kibanaro</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logstash</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readall</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snapshotrestore</a:t>
            </a:r>
            <a:endParaRPr lang="en-US" sz="1800"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endParaRPr>
          </a:p>
          <a:p>
            <a:r>
              <a:rPr lang="en-US"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[bmeruva@ash1-xjump-1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esod</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install.sh</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Verifying nodes file....</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1) Install ES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OpenDistro</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2) Change Internal user password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3) Configure Backup Settings</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q) Quit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Please enter a menu option or enter q to exit.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2</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Option 2 Selected</a:t>
            </a:r>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Verify Cluster Access</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ES </a:t>
            </a:r>
            <a:r>
              <a:rPr lang="en-US" dirty="0" err="1">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Opendistro</a:t>
            </a: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 Backups</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Support for Cluster changes - Patching</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Support for Vertical and Horizontal scaling</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Provisioned around 35 ES Clusters - </a:t>
            </a:r>
            <a:r>
              <a:rPr lang="en-US" dirty="0" err="1">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nonProd</a:t>
            </a: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 and Prod ADE, CP/ITSM and Events ES </a:t>
            </a:r>
            <a:r>
              <a:rPr lang="en-US" dirty="0" err="1">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OpenDistro</a:t>
            </a: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 environments using the ansible framework in different BMC regions</a:t>
            </a:r>
          </a:p>
          <a:p>
            <a:endParaRPr lang="en-US" sz="1800"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889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53" y="783026"/>
            <a:ext cx="9887834" cy="577269"/>
          </a:xfrm>
        </p:spPr>
        <p:txBody>
          <a:bodyPr/>
          <a:lstStyle/>
          <a:p>
            <a:r>
              <a:rPr lang="en-US" dirty="0"/>
              <a:t> Integra - Oracle Cloud OS Management service (OSMS)</a:t>
            </a:r>
            <a:endParaRPr lang="en-US" sz="2800" dirty="0"/>
          </a:p>
        </p:txBody>
      </p:sp>
      <p:sp>
        <p:nvSpPr>
          <p:cNvPr id="52" name="TextBox 51">
            <a:extLst>
              <a:ext uri="{FF2B5EF4-FFF2-40B4-BE49-F238E27FC236}">
                <a16:creationId xmlns:a16="http://schemas.microsoft.com/office/drawing/2014/main" id="{DA17B57A-C738-0142-80D8-CED680FB5803}"/>
              </a:ext>
            </a:extLst>
          </p:cNvPr>
          <p:cNvSpPr txBox="1"/>
          <p:nvPr/>
        </p:nvSpPr>
        <p:spPr>
          <a:xfrm>
            <a:off x="-21798" y="2018040"/>
            <a:ext cx="11928876" cy="5909310"/>
          </a:xfrm>
          <a:prstGeom prst="rect">
            <a:avLst/>
          </a:prstGeom>
          <a:noFill/>
        </p:spPr>
        <p:txBody>
          <a:bodyPr wrap="square" rtlCol="0">
            <a:spAutoFit/>
          </a:bodyPr>
          <a:lstStyle/>
          <a:p>
            <a:pPr marL="342900" indent="-342900">
              <a:buFont typeface="Arial" panose="020B0604020202020204" pitchFamily="34" charset="0"/>
              <a:buChar char="•"/>
            </a:pPr>
            <a:r>
              <a:rPr lang="en-US" dirty="0"/>
              <a:t>OSMS is an agent-based service. The agent must be installed in instances in order for the service to operate. </a:t>
            </a:r>
          </a:p>
          <a:p>
            <a:pPr marL="342900" indent="-342900">
              <a:buFont typeface="Arial" panose="020B0604020202020204" pitchFamily="34" charset="0"/>
              <a:buChar char="•"/>
            </a:pPr>
            <a:r>
              <a:rPr lang="en-US" dirty="0"/>
              <a:t>Instance metadata, Oracle agent and OSMS plugin</a:t>
            </a:r>
          </a:p>
          <a:p>
            <a:r>
              <a:rPr lang="en-US" dirty="0"/>
              <a:t>             "data": { "agent-config": { "is-management-disabled": </a:t>
            </a:r>
            <a:r>
              <a:rPr lang="en-US" dirty="0" err="1"/>
              <a:t>false,"is</a:t>
            </a:r>
            <a:r>
              <a:rPr lang="en-US" dirty="0"/>
              <a:t>-monitoring-disabled": false}</a:t>
            </a:r>
          </a:p>
          <a:p>
            <a:pPr marL="342900" indent="-342900">
              <a:buFont typeface="Arial" panose="020B0604020202020204" pitchFamily="34" charset="0"/>
              <a:buChar char="•"/>
            </a:pPr>
            <a:r>
              <a:rPr lang="en-US" dirty="0"/>
              <a:t>Compute instance that is managed by OSMS is referred to as a Managed instance.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highlight>
                  <a:srgbClr val="FFFF00"/>
                </a:highlight>
              </a:rPr>
              <a:t>Managed Instance Group </a:t>
            </a:r>
            <a:r>
              <a:rPr lang="en-US" dirty="0"/>
              <a:t>– Instance can be groups for simplified Fleet management</a:t>
            </a:r>
          </a:p>
          <a:p>
            <a:pPr marL="342900" indent="-342900">
              <a:buFont typeface="Arial" panose="020B0604020202020204" pitchFamily="34" charset="0"/>
              <a:buChar char="•"/>
            </a:pPr>
            <a:r>
              <a:rPr lang="en-US" dirty="0">
                <a:highlight>
                  <a:srgbClr val="FFFF00"/>
                </a:highlight>
              </a:rPr>
              <a:t>Software Source </a:t>
            </a:r>
            <a:r>
              <a:rPr lang="en-US" dirty="0"/>
              <a:t>- OS Management uses software sources to provide packages to instances and to track the available updates to those packages. </a:t>
            </a:r>
          </a:p>
          <a:p>
            <a:pPr marL="342900" indent="-342900">
              <a:buFont typeface="Arial" panose="020B0604020202020204" pitchFamily="34" charset="0"/>
              <a:buChar char="•"/>
            </a:pPr>
            <a:r>
              <a:rPr lang="en-US" dirty="0"/>
              <a:t>Standard software sources are provided in the root compartment of the tenancy. </a:t>
            </a:r>
          </a:p>
          <a:p>
            <a:pPr marL="342900" indent="-342900">
              <a:buFont typeface="Arial" panose="020B0604020202020204" pitchFamily="34" charset="0"/>
              <a:buChar char="•"/>
            </a:pPr>
            <a:r>
              <a:rPr lang="en-US" dirty="0">
                <a:highlight>
                  <a:srgbClr val="FFFF00"/>
                </a:highlight>
              </a:rPr>
              <a:t>Custom Software Source </a:t>
            </a:r>
            <a:r>
              <a:rPr lang="en-US" dirty="0"/>
              <a:t>- Custom software sources can be derived from the standard software sources or other custom sources. Custom sources enable you to create specific sets of packages that you want to manage and apply to instances.  </a:t>
            </a:r>
          </a:p>
          <a:p>
            <a:pPr marL="342900" indent="-342900">
              <a:buFont typeface="Arial" panose="020B0604020202020204" pitchFamily="34" charset="0"/>
              <a:buChar char="•"/>
            </a:pPr>
            <a:r>
              <a:rPr lang="en-US" dirty="0"/>
              <a:t>Creating a Custom Software Source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B2070A4B-23B8-6D4C-AE06-BF353D51AAFA}"/>
              </a:ext>
            </a:extLst>
          </p:cNvPr>
          <p:cNvPicPr>
            <a:picLocks noChangeAspect="1"/>
          </p:cNvPicPr>
          <p:nvPr/>
        </p:nvPicPr>
        <p:blipFill>
          <a:blip r:embed="rId3"/>
          <a:stretch>
            <a:fillRect/>
          </a:stretch>
        </p:blipFill>
        <p:spPr>
          <a:xfrm>
            <a:off x="1143958" y="3130061"/>
            <a:ext cx="5125321" cy="1397977"/>
          </a:xfrm>
          <a:prstGeom prst="rect">
            <a:avLst/>
          </a:prstGeom>
        </p:spPr>
      </p:pic>
      <p:pic>
        <p:nvPicPr>
          <p:cNvPr id="9" name="Picture 8">
            <a:extLst>
              <a:ext uri="{FF2B5EF4-FFF2-40B4-BE49-F238E27FC236}">
                <a16:creationId xmlns:a16="http://schemas.microsoft.com/office/drawing/2014/main" id="{3AE1AA46-1DAB-1349-8230-D0AAA7A0B23A}"/>
              </a:ext>
            </a:extLst>
          </p:cNvPr>
          <p:cNvPicPr>
            <a:picLocks noChangeAspect="1"/>
          </p:cNvPicPr>
          <p:nvPr/>
        </p:nvPicPr>
        <p:blipFill>
          <a:blip r:embed="rId4"/>
          <a:stretch>
            <a:fillRect/>
          </a:stretch>
        </p:blipFill>
        <p:spPr>
          <a:xfrm>
            <a:off x="6269279" y="3287091"/>
            <a:ext cx="6178791" cy="1436735"/>
          </a:xfrm>
          <a:prstGeom prst="rect">
            <a:avLst/>
          </a:prstGeom>
        </p:spPr>
      </p:pic>
    </p:spTree>
    <p:extLst>
      <p:ext uri="{BB962C8B-B14F-4D97-AF65-F5344CB8AC3E}">
        <p14:creationId xmlns:p14="http://schemas.microsoft.com/office/powerpoint/2010/main" val="381308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53" y="783026"/>
            <a:ext cx="9887834" cy="577269"/>
          </a:xfrm>
        </p:spPr>
        <p:txBody>
          <a:bodyPr/>
          <a:lstStyle/>
          <a:p>
            <a:r>
              <a:rPr lang="en-US" dirty="0"/>
              <a:t>Ansible Script to Reboot Servers after OSMS Patching</a:t>
            </a:r>
            <a:endParaRPr lang="en-US" sz="2800" dirty="0"/>
          </a:p>
        </p:txBody>
      </p:sp>
      <p:sp>
        <p:nvSpPr>
          <p:cNvPr id="52" name="TextBox 51">
            <a:extLst>
              <a:ext uri="{FF2B5EF4-FFF2-40B4-BE49-F238E27FC236}">
                <a16:creationId xmlns:a16="http://schemas.microsoft.com/office/drawing/2014/main" id="{DA17B57A-C738-0142-80D8-CED680FB5803}"/>
              </a:ext>
            </a:extLst>
          </p:cNvPr>
          <p:cNvSpPr txBox="1"/>
          <p:nvPr/>
        </p:nvSpPr>
        <p:spPr>
          <a:xfrm>
            <a:off x="-21798" y="2018040"/>
            <a:ext cx="11928876" cy="7140416"/>
          </a:xfrm>
          <a:prstGeom prst="rect">
            <a:avLst/>
          </a:prstGeom>
          <a:noFill/>
        </p:spPr>
        <p:txBody>
          <a:bodyPr wrap="square" rtlCol="0">
            <a:spAutoFit/>
          </a:bodyPr>
          <a:lstStyle/>
          <a:p>
            <a:pPr marL="342900" indent="-342900">
              <a:buFont typeface="Arial" panose="020B0604020202020204" pitchFamily="34" charset="0"/>
              <a:buChar char="•"/>
            </a:pPr>
            <a:r>
              <a:rPr lang="en-US" dirty="0"/>
              <a:t>OSMS Managed instance groups enable you to group instances together for scheduling updates. </a:t>
            </a:r>
          </a:p>
          <a:p>
            <a:pPr marL="342900" indent="-342900">
              <a:buFont typeface="Arial" panose="020B0604020202020204" pitchFamily="34" charset="0"/>
              <a:buChar char="•"/>
            </a:pPr>
            <a:r>
              <a:rPr lang="en-US" dirty="0"/>
              <a:t>Ansible script to Reboot the servers listed in OSMS Managed instance groups after the Security patches are applied </a:t>
            </a:r>
          </a:p>
          <a:p>
            <a:pPr marL="342900" indent="-342900">
              <a:buFont typeface="Arial" panose="020B0604020202020204" pitchFamily="34" charset="0"/>
              <a:buChar char="•"/>
            </a:pPr>
            <a:endParaRPr lang="en-US" dirty="0"/>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highlight>
                  <a:srgbClr val="FFFF00"/>
                </a:highlight>
                <a:ea typeface="Calibri" panose="020F0502020204030204" pitchFamily="34" charset="0"/>
                <a:cs typeface="Times New Roman" panose="02020603050405020304" pitchFamily="18" charset="0"/>
              </a:rPr>
              <a:t>[root@ansible-instanceol8 ansible]# ./</a:t>
            </a:r>
            <a:r>
              <a:rPr lang="en-US" sz="1400" kern="0" dirty="0" err="1">
                <a:effectLst/>
                <a:highlight>
                  <a:srgbClr val="FFFF00"/>
                </a:highlight>
                <a:ea typeface="Calibri" panose="020F0502020204030204" pitchFamily="34" charset="0"/>
                <a:cs typeface="Times New Roman" panose="02020603050405020304" pitchFamily="18" charset="0"/>
              </a:rPr>
              <a:t>osms_ansible_inventory.py</a:t>
            </a:r>
            <a:r>
              <a:rPr lang="en-US" sz="1400" kern="0" dirty="0">
                <a:effectLst/>
                <a:highlight>
                  <a:srgbClr val="FFFF00"/>
                </a:highlight>
                <a:ea typeface="Calibri" panose="020F0502020204030204" pitchFamily="34" charset="0"/>
                <a:cs typeface="Times New Roman" panose="02020603050405020304" pitchFamily="18" charset="0"/>
              </a:rPr>
              <a:t> -h</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Usage: python </a:t>
            </a:r>
            <a:r>
              <a:rPr lang="en-US" sz="1400" kern="0" dirty="0" err="1">
                <a:effectLst/>
                <a:ea typeface="Calibri" panose="020F0502020204030204" pitchFamily="34" charset="0"/>
                <a:cs typeface="Times New Roman" panose="02020603050405020304" pitchFamily="18" charset="0"/>
              </a:rPr>
              <a:t>osms_instance_reboot.py</a:t>
            </a:r>
            <a:r>
              <a:rPr lang="en-US" sz="1400" kern="0" dirty="0">
                <a:effectLst/>
                <a:ea typeface="Calibri" panose="020F0502020204030204" pitchFamily="34" charset="0"/>
                <a:cs typeface="Times New Roman" panose="02020603050405020304" pitchFamily="18" charset="0"/>
              </a:rPr>
              <a:t> [-h] [-l] [-e </a:t>
            </a:r>
            <a:r>
              <a:rPr lang="en-US" sz="1400" kern="0" dirty="0" err="1">
                <a:effectLst/>
                <a:ea typeface="Calibri" panose="020F0502020204030204" pitchFamily="34" charset="0"/>
                <a:cs typeface="Times New Roman" panose="02020603050405020304" pitchFamily="18" charset="0"/>
              </a:rPr>
              <a:t>envfile</a:t>
            </a:r>
            <a:r>
              <a:rPr lang="en-US" sz="1400" kern="0" dirty="0">
                <a:effectLst/>
                <a:ea typeface="Calibri" panose="020F0502020204030204" pitchFamily="34"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-h : help</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-l : List OS Management Group Instances</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-e : Specify the env file, the default config file is </a:t>
            </a:r>
            <a:r>
              <a:rPr lang="en-US" sz="1400" kern="0" dirty="0" err="1">
                <a:effectLst/>
                <a:ea typeface="Calibri" panose="020F0502020204030204" pitchFamily="34" charset="0"/>
                <a:cs typeface="Times New Roman" panose="02020603050405020304" pitchFamily="18" charset="0"/>
              </a:rPr>
              <a:t>osms_instance_reboot.env</a:t>
            </a:r>
            <a:endParaRPr lang="en-US" sz="1400" kern="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400" kern="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dirty="0"/>
              <a:t>The OS Management Instance group details should be specified in the following Environment File</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a:t>
            </a:r>
            <a:r>
              <a:rPr lang="en-US" sz="1400" kern="0" dirty="0">
                <a:effectLst/>
                <a:highlight>
                  <a:srgbClr val="FFFF00"/>
                </a:highlight>
                <a:ea typeface="Calibri" panose="020F0502020204030204" pitchFamily="34" charset="0"/>
                <a:cs typeface="Times New Roman" panose="02020603050405020304" pitchFamily="18" charset="0"/>
              </a:rPr>
              <a:t>[root@ansible-instanceol8 ansible]# cat </a:t>
            </a:r>
            <a:r>
              <a:rPr lang="en-US" sz="1400" kern="0" dirty="0" err="1">
                <a:effectLst/>
                <a:highlight>
                  <a:srgbClr val="FFFF00"/>
                </a:highlight>
                <a:ea typeface="Calibri" panose="020F0502020204030204" pitchFamily="34" charset="0"/>
                <a:cs typeface="Times New Roman" panose="02020603050405020304" pitchFamily="18" charset="0"/>
              </a:rPr>
              <a:t>osms_ansible_inventory.env</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[Default]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CompartmentID</a:t>
            </a:r>
            <a:r>
              <a:rPr lang="en-US" sz="1400" kern="0" dirty="0">
                <a:effectLst/>
                <a:ea typeface="Calibri" panose="020F0502020204030204" pitchFamily="34" charset="0"/>
                <a:cs typeface="Times New Roman" panose="02020603050405020304" pitchFamily="18" charset="0"/>
              </a:rPr>
              <a:t>=ocid1.compartment.oc1..aaaaaaaazaclr4wlwgrf56jhgmyogytcykdelqm2to2afp2x4gqlcq4p2qza</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ociconfig</a:t>
            </a:r>
            <a:r>
              <a:rPr lang="en-US" sz="1400" kern="0" dirty="0">
                <a:effectLst/>
                <a:ea typeface="Calibri" panose="020F0502020204030204" pitchFamily="34"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ociprofile</a:t>
            </a:r>
            <a:r>
              <a:rPr lang="en-US" sz="1400" kern="0" dirty="0">
                <a:effectLst/>
                <a:ea typeface="Calibri" panose="020F0502020204030204" pitchFamily="34" charset="0"/>
                <a:cs typeface="Times New Roman" panose="02020603050405020304" pitchFamily="18" charset="0"/>
              </a:rPr>
              <a:t>=DEFAULT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os_management_group</a:t>
            </a:r>
            <a:r>
              <a:rPr lang="en-US" sz="1400" kern="0" dirty="0">
                <a:effectLst/>
                <a:ea typeface="Calibri" panose="020F0502020204030204" pitchFamily="34" charset="0"/>
                <a:cs typeface="Times New Roman" panose="02020603050405020304" pitchFamily="18" charset="0"/>
              </a:rPr>
              <a:t>=hub_windows,hub_ol79</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t>[root@ansible-instanceol8 ansible]# ./</a:t>
            </a:r>
            <a:r>
              <a:rPr lang="en-US" sz="1200" dirty="0" err="1"/>
              <a:t>osms_ansible_inventory.py</a:t>
            </a:r>
            <a:r>
              <a:rPr lang="en-US" sz="1200" dirty="0"/>
              <a:t> --list</a:t>
            </a:r>
          </a:p>
          <a:p>
            <a:r>
              <a:rPr lang="en-US" sz="1200" dirty="0"/>
              <a:t>{"group":{"hosts": ["SolarWindsServer","ansible-instance","grafana","OpenSCAP","testinstance79"],"vars": {"</a:t>
            </a:r>
            <a:r>
              <a:rPr lang="en-US" sz="1200" dirty="0" err="1"/>
              <a:t>osms_instance_group</a:t>
            </a:r>
            <a:r>
              <a:rPr lang="en-US" sz="1200" dirty="0"/>
              <a:t>": "hub_windows,hub_ol79"}},"_meta":{"</a:t>
            </a:r>
            <a:r>
              <a:rPr lang="en-US" sz="1200" dirty="0" err="1"/>
              <a:t>hostvars</a:t>
            </a:r>
            <a:r>
              <a:rPr lang="en-US" sz="1200" dirty="0"/>
              <a:t>":{"</a:t>
            </a:r>
            <a:r>
              <a:rPr lang="en-US" sz="1200" dirty="0" err="1"/>
              <a:t>SolarWindsServer</a:t>
            </a:r>
            <a:r>
              <a:rPr lang="en-US" sz="1200" dirty="0"/>
              <a:t>": {"instance_id":"ocid1.instance.oc1.iad.anuwcljswmzjseaceoq42mox53vbpmgfaotb454wqooeulikhwsku3wktq5a"},"ansible-instance": {"instance_id":"ocid1.instance.oc1.iad.anuwcljrwmzjseacp7zbzdu3rutzlxh32cfvlwda3vx3fgvsx2pdmbohflfa"},"</a:t>
            </a:r>
            <a:r>
              <a:rPr lang="en-US" sz="1200" dirty="0" err="1"/>
              <a:t>grafana</a:t>
            </a:r>
            <a:r>
              <a:rPr lang="en-US" sz="1200" dirty="0"/>
              <a:t>": {"instance_id":"ocid1.instance.oc1.iad.anuwcljtwmzjseachl56owh2yus5v7cnisdhratvf7gjcpufgsp5y3q7uqza"},"OpenSCAP": {"instance_id":"ocid1.instance.oc1.iad.anuwcljrwmzjseaclgugpxvyo3trbuwg62ezfv3eeqrrrfmhien4d3ajlfrq"},"testinstance79": {"instance_id":"ocid1.instance.oc1.iad.anuwcljtwmzjseacyphchairiowrhgiixykjydhckliu6g7hfhaajpyvkx4a"}}}}</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596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53" y="783026"/>
            <a:ext cx="9887834" cy="577269"/>
          </a:xfrm>
        </p:spPr>
        <p:txBody>
          <a:bodyPr/>
          <a:lstStyle/>
          <a:p>
            <a:r>
              <a:rPr lang="en-US" dirty="0"/>
              <a:t>Ansible Script to Reboot Servers after OSMS Patching</a:t>
            </a:r>
            <a:endParaRPr lang="en-US" sz="2800" dirty="0"/>
          </a:p>
        </p:txBody>
      </p:sp>
      <p:sp>
        <p:nvSpPr>
          <p:cNvPr id="52" name="TextBox 51">
            <a:extLst>
              <a:ext uri="{FF2B5EF4-FFF2-40B4-BE49-F238E27FC236}">
                <a16:creationId xmlns:a16="http://schemas.microsoft.com/office/drawing/2014/main" id="{DA17B57A-C738-0142-80D8-CED680FB5803}"/>
              </a:ext>
            </a:extLst>
          </p:cNvPr>
          <p:cNvSpPr txBox="1"/>
          <p:nvPr/>
        </p:nvSpPr>
        <p:spPr>
          <a:xfrm>
            <a:off x="-21798" y="2018040"/>
            <a:ext cx="11928876" cy="6647974"/>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eboot instance Ansible Playbook</a:t>
            </a: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highlight>
                  <a:srgbClr val="FFFF00"/>
                </a:highlight>
                <a:ea typeface="Calibri" panose="020F0502020204030204" pitchFamily="34" charset="0"/>
                <a:cs typeface="Times New Roman" panose="02020603050405020304" pitchFamily="18" charset="0"/>
              </a:rPr>
              <a:t>[root@ansible-instanceol8 ansible]# cat </a:t>
            </a:r>
            <a:r>
              <a:rPr lang="en-US" sz="1400" kern="0" dirty="0" err="1">
                <a:effectLst/>
                <a:highlight>
                  <a:srgbClr val="FFFF00"/>
                </a:highlight>
                <a:ea typeface="Calibri" panose="020F0502020204030204" pitchFamily="34" charset="0"/>
                <a:cs typeface="Times New Roman" panose="02020603050405020304" pitchFamily="18" charset="0"/>
              </a:rPr>
              <a:t>oci_instance_reboot.yml</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name : Reboot servers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hosts: all</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collections: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 </a:t>
            </a:r>
            <a:r>
              <a:rPr lang="en-US" sz="1200" kern="0" dirty="0" err="1">
                <a:effectLst/>
                <a:ea typeface="Calibri" panose="020F0502020204030204" pitchFamily="34" charset="0"/>
                <a:cs typeface="Times New Roman" panose="02020603050405020304" pitchFamily="18" charset="0"/>
              </a:rPr>
              <a:t>oracle.oci</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connection: local</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r>
              <a:rPr lang="en-US" sz="1200" kern="0" dirty="0" err="1">
                <a:effectLst/>
                <a:ea typeface="Calibri" panose="020F0502020204030204" pitchFamily="34" charset="0"/>
                <a:cs typeface="Times New Roman" panose="02020603050405020304" pitchFamily="18" charset="0"/>
              </a:rPr>
              <a:t>gather_facts</a:t>
            </a:r>
            <a:r>
              <a:rPr lang="en-US" sz="1200" kern="0" dirty="0">
                <a:effectLst/>
                <a:ea typeface="Calibri" panose="020F0502020204030204" pitchFamily="34" charset="0"/>
                <a:cs typeface="Times New Roman" panose="02020603050405020304" pitchFamily="18" charset="0"/>
              </a:rPr>
              <a:t>: no</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tasks: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 name: Compute Instance Facts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r>
              <a:rPr lang="en-US" sz="1200" kern="0" dirty="0" err="1">
                <a:effectLst/>
                <a:ea typeface="Calibri" panose="020F0502020204030204" pitchFamily="34" charset="0"/>
                <a:cs typeface="Times New Roman" panose="02020603050405020304" pitchFamily="18" charset="0"/>
              </a:rPr>
              <a:t>oci_compute_instance_actions</a:t>
            </a:r>
            <a:r>
              <a:rPr lang="en-US" sz="1200" kern="0" dirty="0">
                <a:effectLst/>
                <a:ea typeface="Calibri" panose="020F0502020204030204" pitchFamily="34"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r>
              <a:rPr lang="en-US" sz="1200" kern="0" dirty="0" err="1">
                <a:effectLst/>
                <a:ea typeface="Calibri" panose="020F0502020204030204" pitchFamily="34" charset="0"/>
                <a:cs typeface="Times New Roman" panose="02020603050405020304" pitchFamily="18" charset="0"/>
              </a:rPr>
              <a:t>instance_id</a:t>
            </a:r>
            <a:r>
              <a:rPr lang="en-US" sz="1200" kern="0" dirty="0">
                <a:effectLst/>
                <a:ea typeface="Calibri" panose="020F0502020204030204" pitchFamily="34" charset="0"/>
                <a:cs typeface="Times New Roman" panose="02020603050405020304" pitchFamily="18" charset="0"/>
              </a:rPr>
              <a:t>: "{{ </a:t>
            </a:r>
            <a:r>
              <a:rPr lang="en-US" sz="1200" kern="0" dirty="0" err="1">
                <a:effectLst/>
                <a:ea typeface="Calibri" panose="020F0502020204030204" pitchFamily="34" charset="0"/>
                <a:cs typeface="Times New Roman" panose="02020603050405020304" pitchFamily="18" charset="0"/>
              </a:rPr>
              <a:t>instance_id</a:t>
            </a:r>
            <a:r>
              <a:rPr lang="en-US" sz="1200" kern="0" dirty="0">
                <a:effectLst/>
                <a:ea typeface="Calibri" panose="020F0502020204030204" pitchFamily="34" charset="0"/>
                <a:cs typeface="Times New Roman" panose="02020603050405020304" pitchFamily="18" charset="0"/>
              </a:rPr>
              <a:t> }}"</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action: reset</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register: result</a:t>
            </a:r>
            <a:endParaRPr lang="en-US" sz="1200" kern="100" dirty="0">
              <a:effectLst/>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kern="100" dirty="0">
                <a:ea typeface="Calibri" panose="020F0502020204030204" pitchFamily="34" charset="0"/>
                <a:cs typeface="Times New Roman" panose="02020603050405020304" pitchFamily="18" charset="0"/>
              </a:rPr>
              <a:t>Running Reboot Script</a:t>
            </a:r>
            <a:endParaRPr lang="en-US" dirty="0"/>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highlight>
                  <a:srgbClr val="FFFF00"/>
                </a:highlight>
                <a:latin typeface="Menlo" panose="020B0609030804020204" pitchFamily="49" charset="0"/>
                <a:ea typeface="Calibri" panose="020F0502020204030204" pitchFamily="34" charset="0"/>
                <a:cs typeface="Times New Roman" panose="02020603050405020304" pitchFamily="18" charset="0"/>
              </a:rPr>
              <a:t>[root@ansible-instanceol8 ansible]# ansible-playbook -</a:t>
            </a:r>
            <a:r>
              <a:rPr lang="en-US" sz="1400" kern="0" dirty="0" err="1">
                <a:effectLst/>
                <a:highlight>
                  <a:srgbClr val="FFFF00"/>
                </a:highlight>
                <a:latin typeface="Menlo" panose="020B0609030804020204" pitchFamily="49" charset="0"/>
                <a:ea typeface="Calibri" panose="020F0502020204030204" pitchFamily="34" charset="0"/>
                <a:cs typeface="Times New Roman" panose="02020603050405020304" pitchFamily="18" charset="0"/>
              </a:rPr>
              <a:t>i</a:t>
            </a:r>
            <a:r>
              <a:rPr lang="en-US" sz="1400" kern="0" dirty="0">
                <a:effectLst/>
                <a:highlight>
                  <a:srgbClr val="FFFF00"/>
                </a:highlight>
                <a:latin typeface="Menlo" panose="020B0609030804020204" pitchFamily="49" charset="0"/>
                <a:ea typeface="Calibri" panose="020F0502020204030204" pitchFamily="34" charset="0"/>
                <a:cs typeface="Times New Roman" panose="02020603050405020304" pitchFamily="18" charset="0"/>
              </a:rPr>
              <a:t> </a:t>
            </a:r>
            <a:r>
              <a:rPr lang="en-US" sz="1400" kern="0" dirty="0" err="1">
                <a:effectLst/>
                <a:highlight>
                  <a:srgbClr val="FFFF00"/>
                </a:highlight>
                <a:latin typeface="Menlo" panose="020B0609030804020204" pitchFamily="49" charset="0"/>
                <a:ea typeface="Calibri" panose="020F0502020204030204" pitchFamily="34" charset="0"/>
                <a:cs typeface="Times New Roman" panose="02020603050405020304" pitchFamily="18" charset="0"/>
              </a:rPr>
              <a:t>osms_ansible_inventory.py</a:t>
            </a:r>
            <a:r>
              <a:rPr lang="en-US" sz="1400" kern="0" dirty="0">
                <a:effectLst/>
                <a:highlight>
                  <a:srgbClr val="FFFF00"/>
                </a:highlight>
                <a:latin typeface="Menlo" panose="020B0609030804020204" pitchFamily="49" charset="0"/>
                <a:ea typeface="Calibri" panose="020F0502020204030204" pitchFamily="34" charset="0"/>
                <a:cs typeface="Times New Roman" panose="02020603050405020304" pitchFamily="18" charset="0"/>
              </a:rPr>
              <a:t> </a:t>
            </a:r>
            <a:r>
              <a:rPr lang="en-US" sz="1400" kern="0" dirty="0" err="1">
                <a:effectLst/>
                <a:highlight>
                  <a:srgbClr val="FFFF00"/>
                </a:highlight>
                <a:latin typeface="Menlo" panose="020B0609030804020204" pitchFamily="49" charset="0"/>
                <a:ea typeface="Calibri" panose="020F0502020204030204" pitchFamily="34" charset="0"/>
                <a:cs typeface="Times New Roman" panose="02020603050405020304" pitchFamily="18" charset="0"/>
              </a:rPr>
              <a:t>oci_instance_reboot.yml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latin typeface="Menlo" panose="020B0609030804020204" pitchFamily="49"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PLAY [Reboot servers]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TASK [Compute Instance Facts]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t>
            </a: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OpenSCAP</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t>
            </a: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grafana</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[ansible-instance]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t>
            </a: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SolarWindsServer</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[testinstance79]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PLAY RECAP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OpenSCAP</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SolarWindsServer</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ansible-instance</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grafana</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testinstance79</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675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EFBB-233A-A6E0-F5D7-746331985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567C9-191E-DBF9-EA4C-57916761F433}"/>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E28B4D8C-4A3D-D730-6904-EFE512621276}"/>
              </a:ext>
            </a:extLst>
          </p:cNvPr>
          <p:cNvSpPr txBox="1"/>
          <p:nvPr/>
        </p:nvSpPr>
        <p:spPr>
          <a:xfrm>
            <a:off x="848738" y="1894980"/>
            <a:ext cx="10007330" cy="7294305"/>
          </a:xfrm>
          <a:prstGeom prst="rect">
            <a:avLst/>
          </a:prstGeom>
          <a:noFill/>
        </p:spPr>
        <p:txBody>
          <a:bodyPr wrap="square">
            <a:spAutoFit/>
          </a:bodyPr>
          <a:lstStyle/>
          <a:p>
            <a:r>
              <a:rPr lang="en-US" sz="1800" dirty="0"/>
              <a:t>Oracle Cloud Infrastructure (OCI) periodically releases new generations of Compute shapes. The latest shapes let you take advantage of newer hardware and a better price-performance ratio. When a shape is several years old, and newer generation shapes that are suited for the same purposes are available, the old shape transitions to become a previous generation shape, refer to the link below.</a:t>
            </a:r>
            <a:endParaRPr lang="en-US" dirty="0"/>
          </a:p>
          <a:p>
            <a:r>
              <a:rPr lang="en-US" sz="1800" dirty="0">
                <a:hlinkClick r:id="rId3"/>
              </a:rPr>
              <a:t>https://docs.oracle.com/en-us/iaas/Content/Compute/References/computeshapes.htm#previous-generation-shapes__previous-generation-vo</a:t>
            </a:r>
            <a:endParaRPr lang="en-US" sz="1800" dirty="0"/>
          </a:p>
          <a:p>
            <a:endParaRPr lang="en-US" dirty="0"/>
          </a:p>
          <a:p>
            <a:r>
              <a:rPr lang="en-US" sz="1800" b="1" dirty="0"/>
              <a:t>SCOPE</a:t>
            </a:r>
            <a:r>
              <a:rPr lang="en-US" sz="1800" dirty="0"/>
              <a:t> </a:t>
            </a:r>
          </a:p>
          <a:p>
            <a:pPr marL="285750" indent="-285750">
              <a:buFont typeface="Arial" panose="020B0604020202020204" pitchFamily="34" charset="0"/>
              <a:buChar char="•"/>
            </a:pPr>
            <a:r>
              <a:rPr lang="en-US" sz="1800" dirty="0"/>
              <a:t>We need to migrate approximately 100 instances from </a:t>
            </a:r>
            <a:r>
              <a:rPr lang="en-US" sz="1800" dirty="0" err="1"/>
              <a:t>VM.Standard</a:t>
            </a:r>
            <a:r>
              <a:rPr lang="en-US" sz="1800" dirty="0"/>
              <a:t> to E5 Flex, and from </a:t>
            </a:r>
            <a:r>
              <a:rPr lang="en-US" sz="1800" dirty="0" err="1"/>
              <a:t>BM.Standard</a:t>
            </a:r>
            <a:r>
              <a:rPr lang="en-US" sz="1800" dirty="0"/>
              <a:t> to BM.Standard.E5.192 since the orderability of </a:t>
            </a:r>
            <a:r>
              <a:rPr lang="en-US" sz="1800" dirty="0" err="1"/>
              <a:t>VM.Standard</a:t>
            </a:r>
            <a:r>
              <a:rPr lang="en-US" sz="1800" dirty="0"/>
              <a:t> ended on February 28, 2022. Therefore, we aim to migrate to the latest release. </a:t>
            </a:r>
          </a:p>
          <a:p>
            <a:pPr marL="285750" indent="-285750">
              <a:buFont typeface="Arial" panose="020B0604020202020204" pitchFamily="34" charset="0"/>
              <a:buChar char="•"/>
            </a:pPr>
            <a:r>
              <a:rPr lang="en-US" sz="1800" dirty="0"/>
              <a:t>Additionally, we need to migrate BM.Standard.E4.128 to BM.Standard.E5.192, as the AMD E4 SKUs have reached End of Orderability</a:t>
            </a:r>
          </a:p>
          <a:p>
            <a:pPr marL="285750" indent="-285750">
              <a:buFont typeface="Arial" panose="020B0604020202020204" pitchFamily="34" charset="0"/>
              <a:buChar char="•"/>
            </a:pPr>
            <a:r>
              <a:rPr lang="en-US" sz="1800" dirty="0">
                <a:effectLst/>
                <a:latin typeface="Oracle Sans" panose="020B0503020204020204" pitchFamily="34" charset="0"/>
                <a:ea typeface="Oracle Sans" panose="020B0503020204020204" pitchFamily="34" charset="0"/>
                <a:cs typeface="Times New Roman" panose="02020603050405020304" pitchFamily="18" charset="0"/>
              </a:rPr>
              <a:t>We want to perform a Proof of Concept (POC) for upgrading from Linux 7 to Linux 8. We are currently using OL7 on all servers, and since its end of life is on December 31, 2024, we plan to migrate all servers to Linux 8</a:t>
            </a:r>
            <a:r>
              <a:rPr lang="en-US" dirty="0">
                <a:effectLst/>
              </a:rPr>
              <a:t> </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177209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25D89-4791-1B66-139F-F9D8DBBE4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9221B-8F95-FEF2-19B4-F3CD404E878A}"/>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4163444B-CE2D-2B53-9254-FD54BAC52D22}"/>
              </a:ext>
            </a:extLst>
          </p:cNvPr>
          <p:cNvSpPr txBox="1"/>
          <p:nvPr/>
        </p:nvSpPr>
        <p:spPr>
          <a:xfrm>
            <a:off x="848738" y="1894980"/>
            <a:ext cx="10007330" cy="7294305"/>
          </a:xfrm>
          <a:prstGeom prst="rect">
            <a:avLst/>
          </a:prstGeom>
          <a:noFill/>
        </p:spPr>
        <p:txBody>
          <a:bodyPr wrap="square">
            <a:spAutoFit/>
          </a:bodyPr>
          <a:lstStyle/>
          <a:p>
            <a:r>
              <a:rPr lang="en-US" sz="1800" dirty="0"/>
              <a:t> </a:t>
            </a:r>
          </a:p>
          <a:p>
            <a:r>
              <a:rPr lang="en-US" sz="1800" b="1" dirty="0"/>
              <a:t>Methodology and Approach</a:t>
            </a:r>
          </a:p>
          <a:p>
            <a:r>
              <a:rPr lang="en-US" sz="1800" dirty="0"/>
              <a:t>VM/ BareMetal Migration</a:t>
            </a:r>
          </a:p>
          <a:p>
            <a:pPr marL="285750" indent="-285750">
              <a:buFont typeface="Arial" panose="020B0604020202020204" pitchFamily="34" charset="0"/>
              <a:buChar char="•"/>
            </a:pPr>
            <a:r>
              <a:rPr lang="en-US" sz="1800" dirty="0"/>
              <a:t>You can change the shape of a virtual machine (VM) instance without having to rebuild the instance or redeploy your applications. However, there is the following Limitations for these compute instances </a:t>
            </a:r>
          </a:p>
          <a:p>
            <a:pPr marL="800100" lvl="1" indent="-342900">
              <a:buFont typeface="+mj-lt"/>
              <a:buAutoNum type="alphaLcParenR"/>
            </a:pPr>
            <a:r>
              <a:rPr lang="en-US" dirty="0"/>
              <a:t>The image that was used to create the instance must be compatible with the new shape. To see which shapes are compatible, go to Instance Image and check the Shape Compatibility for in-place upgrade.</a:t>
            </a:r>
          </a:p>
          <a:p>
            <a:endParaRPr lang="en-US" sz="1800" dirty="0"/>
          </a:p>
          <a:p>
            <a:pPr marL="285750" indent="-285750">
              <a:buFont typeface="Arial" panose="020B0604020202020204" pitchFamily="34" charset="0"/>
              <a:buChar char="•"/>
            </a:pPr>
            <a:r>
              <a:rPr lang="en-US" sz="1800" dirty="0"/>
              <a:t>Due to this limitation, we must rebuild the instance from the E5 Flex gold image and restore the contents/applications. To bulk migrate these VMs, the VM Migration automation was developed using Ansible and Python scripts. The Salient features are </a:t>
            </a:r>
          </a:p>
          <a:p>
            <a:pPr marL="800100" lvl="1" indent="-342900">
              <a:buFont typeface="+mj-lt"/>
              <a:buAutoNum type="alphaLcParenR"/>
            </a:pPr>
            <a:r>
              <a:rPr lang="en-US" dirty="0"/>
              <a:t>Migrates the Linux VMs</a:t>
            </a:r>
          </a:p>
          <a:p>
            <a:pPr marL="800100" lvl="1" indent="-342900">
              <a:buFont typeface="+mj-lt"/>
              <a:buAutoNum type="alphaLcParenR"/>
            </a:pPr>
            <a:r>
              <a:rPr lang="en-US" dirty="0"/>
              <a:t>Create Mount folders and Mount all the Block Volumes and FSS NFS mounts. The Block Volume  attachments for VM will be </a:t>
            </a:r>
            <a:r>
              <a:rPr lang="en-US" dirty="0" err="1"/>
              <a:t>paravirtualized</a:t>
            </a:r>
            <a:r>
              <a:rPr lang="en-US" dirty="0"/>
              <a:t>. For BareMetal’s the Block Volume attachment will be iSCSI.</a:t>
            </a:r>
          </a:p>
          <a:p>
            <a:pPr marL="800100" lvl="1" indent="-342900">
              <a:buFont typeface="+mj-lt"/>
              <a:buAutoNum type="alphaLcParenR"/>
            </a:pPr>
            <a:r>
              <a:rPr lang="en-US" dirty="0"/>
              <a:t>Restore /</a:t>
            </a:r>
            <a:r>
              <a:rPr lang="en-US" dirty="0" err="1"/>
              <a:t>etc</a:t>
            </a:r>
            <a:r>
              <a:rPr lang="en-US" dirty="0"/>
              <a:t> files, like hosts, </a:t>
            </a:r>
            <a:r>
              <a:rPr lang="en-US" dirty="0" err="1"/>
              <a:t>fstab</a:t>
            </a:r>
            <a:r>
              <a:rPr lang="en-US" dirty="0"/>
              <a:t> , </a:t>
            </a:r>
            <a:r>
              <a:rPr lang="en-US" dirty="0" err="1"/>
              <a:t>systemctl.conf</a:t>
            </a:r>
            <a:r>
              <a:rPr lang="en-US" dirty="0"/>
              <a:t> and security files </a:t>
            </a:r>
          </a:p>
          <a:p>
            <a:pPr marL="800100" lvl="1" indent="-342900">
              <a:buFont typeface="+mj-lt"/>
              <a:buAutoNum type="alphaLcParenR"/>
            </a:pPr>
            <a:r>
              <a:rPr lang="en-US" dirty="0"/>
              <a:t>Restore the users/Groups, home directories contents, /</a:t>
            </a:r>
            <a:r>
              <a:rPr lang="en-US" dirty="0" err="1"/>
              <a:t>etc</a:t>
            </a:r>
            <a:r>
              <a:rPr lang="en-US" dirty="0"/>
              <a:t> configuration and security files and the </a:t>
            </a:r>
            <a:r>
              <a:rPr lang="en-US" dirty="0" err="1"/>
              <a:t>cron</a:t>
            </a:r>
            <a:r>
              <a:rPr lang="en-US" dirty="0"/>
              <a:t> jobs</a:t>
            </a:r>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17710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63F43-A795-BACA-4A13-B6694902C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88889-9362-87D1-E483-D14813448381}"/>
              </a:ext>
            </a:extLst>
          </p:cNvPr>
          <p:cNvSpPr>
            <a:spLocks noGrp="1"/>
          </p:cNvSpPr>
          <p:nvPr>
            <p:ph type="title"/>
          </p:nvPr>
        </p:nvSpPr>
        <p:spPr/>
        <p:txBody>
          <a:bodyPr vert="horz" lIns="0" tIns="45720" rIns="0" bIns="45720" rtlCol="0" anchor="ctr">
            <a:normAutofit/>
          </a:bodyPr>
          <a:lstStyle/>
          <a:p>
            <a:r>
              <a:rPr lang="en-US" sz="3200" b="1" dirty="0">
                <a:latin typeface="+mn-lt"/>
                <a:ea typeface="+mj-ea"/>
                <a:cs typeface="Calibri" panose="020F0502020204030204" pitchFamily="34" charset="0"/>
              </a:rPr>
              <a:t>Integra – </a:t>
            </a:r>
            <a:r>
              <a:rPr lang="en-US" sz="3200" dirty="0"/>
              <a:t>VM/ BareMetal Shape Migration</a:t>
            </a:r>
            <a:endParaRPr lang="en-US" sz="3400" b="1" dirty="0">
              <a:latin typeface="+mn-lt"/>
              <a:ea typeface="+mj-ea"/>
              <a:cs typeface="Calibri" panose="020F0502020204030204" pitchFamily="34" charset="0"/>
            </a:endParaRPr>
          </a:p>
        </p:txBody>
      </p:sp>
      <p:pic>
        <p:nvPicPr>
          <p:cNvPr id="6" name="Picture 5">
            <a:extLst>
              <a:ext uri="{FF2B5EF4-FFF2-40B4-BE49-F238E27FC236}">
                <a16:creationId xmlns:a16="http://schemas.microsoft.com/office/drawing/2014/main" id="{618036F2-9834-CAAE-4BA9-489658D68991}"/>
              </a:ext>
            </a:extLst>
          </p:cNvPr>
          <p:cNvPicPr>
            <a:picLocks noChangeAspect="1"/>
          </p:cNvPicPr>
          <p:nvPr/>
        </p:nvPicPr>
        <p:blipFill>
          <a:blip r:embed="rId3"/>
          <a:stretch>
            <a:fillRect/>
          </a:stretch>
        </p:blipFill>
        <p:spPr>
          <a:xfrm>
            <a:off x="758952" y="1330960"/>
            <a:ext cx="10846146" cy="5787639"/>
          </a:xfrm>
          <a:prstGeom prst="rect">
            <a:avLst/>
          </a:prstGeom>
        </p:spPr>
      </p:pic>
    </p:spTree>
    <p:extLst>
      <p:ext uri="{BB962C8B-B14F-4D97-AF65-F5344CB8AC3E}">
        <p14:creationId xmlns:p14="http://schemas.microsoft.com/office/powerpoint/2010/main" val="83296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AEE42-678B-C305-4ED0-7A74BB583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308BB-F4FD-E9BC-884C-CAC4322156B4}"/>
              </a:ext>
            </a:extLst>
          </p:cNvPr>
          <p:cNvSpPr>
            <a:spLocks noGrp="1"/>
          </p:cNvSpPr>
          <p:nvPr>
            <p:ph type="title"/>
          </p:nvPr>
        </p:nvSpPr>
        <p:spPr/>
        <p:txBody>
          <a:bodyPr vert="horz" lIns="0" tIns="45720" rIns="0" bIns="45720" rtlCol="0" anchor="ctr">
            <a:normAutofit/>
          </a:bodyPr>
          <a:lstStyle/>
          <a:p>
            <a:r>
              <a:rPr lang="en-US" sz="36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0608B4AA-32AD-1C29-9A69-070AF3FB4294}"/>
              </a:ext>
            </a:extLst>
          </p:cNvPr>
          <p:cNvSpPr txBox="1"/>
          <p:nvPr/>
        </p:nvSpPr>
        <p:spPr>
          <a:xfrm>
            <a:off x="848738" y="1894980"/>
            <a:ext cx="10007330" cy="5262979"/>
          </a:xfrm>
          <a:prstGeom prst="rect">
            <a:avLst/>
          </a:prstGeom>
          <a:noFill/>
        </p:spPr>
        <p:txBody>
          <a:bodyPr wrap="square">
            <a:spAutoFit/>
          </a:bodyPr>
          <a:lstStyle/>
          <a:p>
            <a:pPr marL="285750" indent="-285750">
              <a:buFont typeface="Arial" panose="020B0604020202020204" pitchFamily="34" charset="0"/>
              <a:buChar char="•"/>
            </a:pPr>
            <a:r>
              <a:rPr lang="en-US" sz="1800" dirty="0"/>
              <a:t>Environment file for VM Migration automation script: </a:t>
            </a:r>
            <a:r>
              <a:rPr lang="en-US" sz="1800" dirty="0" err="1"/>
              <a:t>mig.env</a:t>
            </a:r>
            <a:endParaRPr lang="en-US" sz="1800" dirty="0"/>
          </a:p>
          <a:p>
            <a:endParaRPr lang="en-US" sz="1800" dirty="0"/>
          </a:p>
          <a:p>
            <a:r>
              <a:rPr lang="en-US" sz="1200" dirty="0"/>
              <a:t>##################################################################</a:t>
            </a:r>
          </a:p>
          <a:p>
            <a:r>
              <a:rPr lang="en-US" sz="1200" dirty="0"/>
              <a:t>#Global Environment file for the VM Upgrade</a:t>
            </a:r>
          </a:p>
          <a:p>
            <a:r>
              <a:rPr lang="en-US" sz="1200" dirty="0"/>
              <a:t>##################################################################</a:t>
            </a:r>
          </a:p>
          <a:p>
            <a:endParaRPr lang="en-US" sz="1200" dirty="0"/>
          </a:p>
          <a:p>
            <a:r>
              <a:rPr lang="en-US" sz="1200" dirty="0"/>
              <a:t>export RUN_FOLDER=/root/ansible/</a:t>
            </a:r>
            <a:r>
              <a:rPr lang="en-US" sz="1200" dirty="0" err="1"/>
              <a:t>server_migration</a:t>
            </a:r>
            <a:endParaRPr lang="en-US" sz="1200" dirty="0"/>
          </a:p>
          <a:p>
            <a:r>
              <a:rPr lang="en-US" sz="1200" dirty="0"/>
              <a:t>export SAVE_FOLDER=${RUN_FOLDER}/</a:t>
            </a:r>
            <a:r>
              <a:rPr lang="en-US" sz="1200" dirty="0" err="1"/>
              <a:t>save_folder</a:t>
            </a:r>
            <a:endParaRPr lang="en-US" sz="1200" dirty="0"/>
          </a:p>
          <a:p>
            <a:r>
              <a:rPr lang="en-US" sz="1200" dirty="0"/>
              <a:t>export LOG_FOLDER=${RUN_FOLDER}/logs</a:t>
            </a:r>
          </a:p>
          <a:p>
            <a:r>
              <a:rPr lang="en-US" sz="1200" dirty="0"/>
              <a:t>export PLAYBOOK_FOLDER=${RUN_FOLDER}/playbooks</a:t>
            </a:r>
          </a:p>
          <a:p>
            <a:endParaRPr lang="en-US" sz="1200" dirty="0"/>
          </a:p>
          <a:p>
            <a:r>
              <a:rPr lang="en-US" sz="1200" dirty="0"/>
              <a:t>##################################################################</a:t>
            </a:r>
          </a:p>
          <a:p>
            <a:r>
              <a:rPr lang="en-US" sz="1200" dirty="0"/>
              <a:t># OCI Environment variables</a:t>
            </a:r>
          </a:p>
          <a:p>
            <a:r>
              <a:rPr lang="en-US" sz="1200" dirty="0"/>
              <a:t>##################################################################</a:t>
            </a:r>
          </a:p>
          <a:p>
            <a:r>
              <a:rPr lang="en-US" sz="1200" dirty="0"/>
              <a:t>CONFIG_FILE=~/.</a:t>
            </a:r>
            <a:r>
              <a:rPr lang="en-US" sz="1200" dirty="0" err="1"/>
              <a:t>oci</a:t>
            </a:r>
            <a:r>
              <a:rPr lang="en-US" sz="1200" dirty="0"/>
              <a:t>/config</a:t>
            </a:r>
          </a:p>
          <a:p>
            <a:r>
              <a:rPr lang="en-US" sz="1200" dirty="0"/>
              <a:t>CONFIG_PROFILE=DEFAULT</a:t>
            </a:r>
          </a:p>
          <a:p>
            <a:r>
              <a:rPr lang="en-US" sz="1200" dirty="0"/>
              <a:t>COMPARTMENT_OCID=ocid1.compartment.oc1..aaaaaaaas3ogp56w5brc5vtbgbgfc6huygz6gl7erwthaqy7jdg4ly2klufa</a:t>
            </a:r>
          </a:p>
          <a:p>
            <a:r>
              <a:rPr lang="en-US" sz="1200" dirty="0"/>
              <a:t>TARGET_IMAGE_OCID=ocid1.image.oc1.iad.aaaaaaaaxdqjsp6uls3pgrdkd6qx7r5gpydowtyyujpcxt6kmxhvt5shdbxa</a:t>
            </a:r>
          </a:p>
          <a:p>
            <a:r>
              <a:rPr lang="en-US" sz="1200" dirty="0"/>
              <a:t>OPERATING_SYSTEM=Linux</a:t>
            </a:r>
          </a:p>
          <a:p>
            <a:r>
              <a:rPr lang="en-US" sz="1200" dirty="0"/>
              <a:t>TAG="</a:t>
            </a:r>
            <a:r>
              <a:rPr lang="en-US" sz="1200" dirty="0" err="1"/>
              <a:t>freeform.migrate.yes</a:t>
            </a:r>
            <a:r>
              <a:rPr lang="en-US" sz="1200" dirty="0"/>
              <a:t>"</a:t>
            </a:r>
          </a:p>
          <a:p>
            <a:r>
              <a:rPr lang="en-US" sz="1200" dirty="0"/>
              <a:t>SOURCE_SHAPE=VM.Standard2.16</a:t>
            </a:r>
          </a:p>
          <a:p>
            <a:r>
              <a:rPr lang="en-US" sz="1200" dirty="0"/>
              <a:t>TARGET_SHAPE=VM.Standard.E5.Flex</a:t>
            </a:r>
          </a:p>
          <a:p>
            <a:r>
              <a:rPr lang="en-US" sz="1200" dirty="0"/>
              <a:t>SHARED_FOLDER=/stage/</a:t>
            </a:r>
            <a:r>
              <a:rPr lang="en-US" sz="1200" dirty="0" err="1"/>
              <a:t>server_migration</a:t>
            </a:r>
            <a:endParaRPr lang="en-US" sz="1200" dirty="0"/>
          </a:p>
          <a:p>
            <a:r>
              <a:rPr lang="en-US" sz="1200" dirty="0"/>
              <a:t>SSH_PVTKEY_FOLDER=/root/ansible/</a:t>
            </a:r>
            <a:r>
              <a:rPr lang="en-US" sz="1200" dirty="0" err="1"/>
              <a:t>oci_keys</a:t>
            </a:r>
            <a:endParaRPr lang="en-US" sz="1200" dirty="0"/>
          </a:p>
          <a:p>
            <a:r>
              <a:rPr lang="en-US" sz="1200" dirty="0"/>
              <a:t>TARGET_IMAGE_KEY=</a:t>
            </a:r>
            <a:r>
              <a:rPr lang="en-US" sz="1200" dirty="0" err="1"/>
              <a:t>gold_image.key</a:t>
            </a:r>
            <a:endParaRPr lang="en-US" sz="1200" dirty="0"/>
          </a:p>
          <a:p>
            <a:r>
              <a:rPr lang="en-US" sz="1200" dirty="0"/>
              <a:t>CLUSTER_PLACEMENT_GROUP=none</a:t>
            </a:r>
          </a:p>
          <a:p>
            <a:r>
              <a:rPr lang="en-US" sz="1200" dirty="0"/>
              <a:t>REPLACE_VM=yes</a:t>
            </a:r>
          </a:p>
        </p:txBody>
      </p:sp>
    </p:spTree>
    <p:extLst>
      <p:ext uri="{BB962C8B-B14F-4D97-AF65-F5344CB8AC3E}">
        <p14:creationId xmlns:p14="http://schemas.microsoft.com/office/powerpoint/2010/main" val="324935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E6BDE-41E2-17BE-3D8E-8380A8E7AB01}"/>
              </a:ext>
            </a:extLst>
          </p:cNvPr>
          <p:cNvSpPr>
            <a:spLocks noGrp="1"/>
          </p:cNvSpPr>
          <p:nvPr>
            <p:ph type="title"/>
          </p:nvPr>
        </p:nvSpPr>
        <p:spPr/>
        <p:txBody>
          <a:bodyPr/>
          <a:lstStyle/>
          <a:p>
            <a:r>
              <a:rPr lang="en-US" dirty="0"/>
              <a:t>Ansible - </a:t>
            </a:r>
            <a:r>
              <a:rPr lang="en-IN" b="1" i="0" dirty="0">
                <a:effectLst/>
              </a:rPr>
              <a:t>Workflow</a:t>
            </a:r>
            <a:endParaRPr lang="en-US" dirty="0"/>
          </a:p>
        </p:txBody>
      </p:sp>
      <p:sp>
        <p:nvSpPr>
          <p:cNvPr id="7" name="Content Placeholder 6">
            <a:extLst>
              <a:ext uri="{FF2B5EF4-FFF2-40B4-BE49-F238E27FC236}">
                <a16:creationId xmlns:a16="http://schemas.microsoft.com/office/drawing/2014/main" id="{E0E6654F-6BFB-4A7B-175C-487318F691EC}"/>
              </a:ext>
            </a:extLst>
          </p:cNvPr>
          <p:cNvSpPr txBox="1">
            <a:spLocks noGrp="1"/>
          </p:cNvSpPr>
          <p:nvPr>
            <p:ph sz="quarter" idx="13"/>
          </p:nvPr>
        </p:nvSpPr>
        <p:spPr>
          <a:xfrm>
            <a:off x="771525" y="1600200"/>
            <a:ext cx="10677525" cy="4570162"/>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IN" sz="1600" b="1" i="0" dirty="0">
                <a:solidFill>
                  <a:schemeClr val="accent5"/>
                </a:solidFill>
                <a:effectLst/>
              </a:rPr>
              <a:t>Inventory Selection: </a:t>
            </a:r>
            <a:r>
              <a:rPr lang="en-IN" sz="1600" b="0" i="0" dirty="0">
                <a:effectLst/>
              </a:rPr>
              <a:t>Ansible reads the inventory file to determine which nodes to manage.</a:t>
            </a:r>
          </a:p>
          <a:p>
            <a:pPr marL="342900" indent="-342900" algn="l">
              <a:lnSpc>
                <a:spcPct val="150000"/>
              </a:lnSpc>
              <a:buFont typeface="Arial" panose="020B0604020202020204" pitchFamily="34" charset="0"/>
              <a:buChar char="•"/>
            </a:pPr>
            <a:r>
              <a:rPr lang="en-IN" sz="1600" b="1" i="0" dirty="0">
                <a:solidFill>
                  <a:schemeClr val="accent5"/>
                </a:solidFill>
                <a:effectLst/>
              </a:rPr>
              <a:t>Connection:</a:t>
            </a:r>
            <a:r>
              <a:rPr lang="en-IN" sz="1600" b="1" i="0" dirty="0">
                <a:effectLst/>
              </a:rPr>
              <a:t> </a:t>
            </a:r>
            <a:r>
              <a:rPr lang="en-IN" sz="1600" b="0" i="0" dirty="0">
                <a:effectLst/>
              </a:rPr>
              <a:t>Ansible connects to the managed nodes via SSH or other configured transport methods (like Kerberos).</a:t>
            </a:r>
          </a:p>
          <a:p>
            <a:pPr marL="342900" indent="-342900" algn="l">
              <a:lnSpc>
                <a:spcPct val="150000"/>
              </a:lnSpc>
              <a:buFont typeface="Arial" panose="020B0604020202020204" pitchFamily="34" charset="0"/>
              <a:buChar char="•"/>
            </a:pPr>
            <a:r>
              <a:rPr lang="en-IN" sz="1600" b="1" i="0" dirty="0">
                <a:solidFill>
                  <a:schemeClr val="accent5"/>
                </a:solidFill>
                <a:effectLst/>
              </a:rPr>
              <a:t>Module Transfer: </a:t>
            </a:r>
            <a:r>
              <a:rPr lang="en-IN" sz="1600" b="0" i="0" dirty="0">
                <a:effectLst/>
              </a:rPr>
              <a:t>Ansible pushes the necessary modules to the managed nodes.</a:t>
            </a:r>
          </a:p>
          <a:p>
            <a:pPr marL="342900" indent="-342900" algn="l">
              <a:lnSpc>
                <a:spcPct val="150000"/>
              </a:lnSpc>
              <a:buFont typeface="Arial" panose="020B0604020202020204" pitchFamily="34" charset="0"/>
              <a:buChar char="•"/>
            </a:pPr>
            <a:r>
              <a:rPr lang="en-IN" sz="1600" b="1" i="0" dirty="0">
                <a:solidFill>
                  <a:schemeClr val="accent5"/>
                </a:solidFill>
                <a:effectLst/>
              </a:rPr>
              <a:t>Module Execution: </a:t>
            </a:r>
            <a:r>
              <a:rPr lang="en-IN" sz="1600" b="0" i="0" dirty="0">
                <a:effectLst/>
              </a:rPr>
              <a:t>The modules are executed on the managed nodes to perform the tasks defined in the playbook.</a:t>
            </a:r>
          </a:p>
          <a:p>
            <a:pPr marL="342900" indent="-342900" algn="l">
              <a:lnSpc>
                <a:spcPct val="150000"/>
              </a:lnSpc>
              <a:buFont typeface="Arial" panose="020B0604020202020204" pitchFamily="34" charset="0"/>
              <a:buChar char="•"/>
            </a:pPr>
            <a:r>
              <a:rPr lang="en-IN" sz="1600" b="1" i="0" dirty="0">
                <a:solidFill>
                  <a:schemeClr val="accent5"/>
                </a:solidFill>
                <a:effectLst/>
              </a:rPr>
              <a:t>State Check: </a:t>
            </a:r>
            <a:r>
              <a:rPr lang="en-IN" sz="1600" b="0" i="0" dirty="0">
                <a:effectLst/>
              </a:rPr>
              <a:t>Ansible checks the state of the system after the module execution to ensure that the desired state has been achieved.</a:t>
            </a:r>
          </a:p>
          <a:p>
            <a:pPr marL="342900" indent="-342900" algn="l">
              <a:lnSpc>
                <a:spcPct val="150000"/>
              </a:lnSpc>
              <a:buFont typeface="Arial" panose="020B0604020202020204" pitchFamily="34" charset="0"/>
              <a:buChar char="•"/>
            </a:pPr>
            <a:r>
              <a:rPr lang="en-IN" sz="1600" b="1" i="0" dirty="0">
                <a:solidFill>
                  <a:schemeClr val="accent5"/>
                </a:solidFill>
                <a:effectLst/>
              </a:rPr>
              <a:t>Cleanup: </a:t>
            </a:r>
            <a:r>
              <a:rPr lang="en-IN" sz="1600" b="0" i="0" dirty="0">
                <a:effectLst/>
              </a:rPr>
              <a:t>The modules are removed from the managed nodes after execution.</a:t>
            </a:r>
          </a:p>
          <a:p>
            <a:pPr marL="342900" indent="-342900" algn="l">
              <a:lnSpc>
                <a:spcPct val="150000"/>
              </a:lnSpc>
              <a:buFont typeface="Arial" panose="020B0604020202020204" pitchFamily="34" charset="0"/>
              <a:buChar char="•"/>
            </a:pPr>
            <a:r>
              <a:rPr lang="en-IN" sz="1600" b="1" i="0" dirty="0">
                <a:solidFill>
                  <a:schemeClr val="accent5"/>
                </a:solidFill>
                <a:effectLst/>
              </a:rPr>
              <a:t>Reporting: </a:t>
            </a:r>
            <a:r>
              <a:rPr lang="en-IN" sz="1600" b="0" i="0" dirty="0">
                <a:effectLst/>
              </a:rPr>
              <a:t>Ansible provides reports on the status of each task and node, indicating success or failure.</a:t>
            </a:r>
          </a:p>
          <a:p>
            <a:pPr marL="342900" indent="-342900">
              <a:lnSpc>
                <a:spcPct val="150000"/>
              </a:lnSpc>
              <a:buFont typeface="+mj-lt"/>
              <a:buAutoNum type="arabicPeriod"/>
            </a:pPr>
            <a:endParaRPr lang="en-US" sz="1600" dirty="0"/>
          </a:p>
        </p:txBody>
      </p:sp>
    </p:spTree>
    <p:extLst>
      <p:ext uri="{BB962C8B-B14F-4D97-AF65-F5344CB8AC3E}">
        <p14:creationId xmlns:p14="http://schemas.microsoft.com/office/powerpoint/2010/main" val="25544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797A3-1E02-B908-C4A9-4C9DFBC04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AF90B-10B6-16C1-3076-426235A7D8E1}"/>
              </a:ext>
            </a:extLst>
          </p:cNvPr>
          <p:cNvSpPr>
            <a:spLocks noGrp="1"/>
          </p:cNvSpPr>
          <p:nvPr>
            <p:ph type="title"/>
          </p:nvPr>
        </p:nvSpPr>
        <p:spPr/>
        <p:txBody>
          <a:bodyPr vert="horz" lIns="0" tIns="45720" rIns="0" bIns="45720" rtlCol="0" anchor="ctr">
            <a:normAutofit/>
          </a:bodyPr>
          <a:lstStyle/>
          <a:p>
            <a:r>
              <a:rPr lang="en-US" sz="36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9D88F18E-FF86-BC67-0ECF-80ED0726083A}"/>
              </a:ext>
            </a:extLst>
          </p:cNvPr>
          <p:cNvSpPr txBox="1"/>
          <p:nvPr/>
        </p:nvSpPr>
        <p:spPr>
          <a:xfrm>
            <a:off x="762000" y="1544785"/>
            <a:ext cx="10007330" cy="4154984"/>
          </a:xfrm>
          <a:prstGeom prst="rect">
            <a:avLst/>
          </a:prstGeom>
          <a:noFill/>
        </p:spPr>
        <p:txBody>
          <a:bodyPr wrap="square">
            <a:spAutoFit/>
          </a:bodyPr>
          <a:lstStyle/>
          <a:p>
            <a:pPr marL="285750" indent="-285750">
              <a:buFont typeface="Arial" panose="020B0604020202020204" pitchFamily="34" charset="0"/>
              <a:buChar char="•"/>
            </a:pPr>
            <a:r>
              <a:rPr lang="en-US" sz="1800" dirty="0"/>
              <a:t>Run the script – </a:t>
            </a:r>
            <a:r>
              <a:rPr lang="en-US" sz="1800" dirty="0" err="1"/>
              <a:t>vmUpgrade.sh</a:t>
            </a:r>
            <a:r>
              <a:rPr lang="en-US" sz="1800" dirty="0"/>
              <a:t> </a:t>
            </a:r>
          </a:p>
          <a:p>
            <a:endParaRPr lang="en-US" sz="1800" dirty="0"/>
          </a:p>
          <a:p>
            <a:r>
              <a:rPr lang="en-US" sz="1200" dirty="0"/>
              <a:t>[root@uspsanspr01 </a:t>
            </a:r>
            <a:r>
              <a:rPr lang="en-US" sz="1200" dirty="0" err="1"/>
              <a:t>server_migration</a:t>
            </a:r>
            <a:r>
              <a:rPr lang="en-US" sz="1200" dirty="0"/>
              <a:t>]# </a:t>
            </a:r>
            <a:r>
              <a:rPr lang="en-US" sz="1200" dirty="0" err="1"/>
              <a:t>pwd</a:t>
            </a:r>
            <a:endParaRPr lang="en-US" sz="1200" dirty="0"/>
          </a:p>
          <a:p>
            <a:r>
              <a:rPr lang="en-US" sz="1200" dirty="0"/>
              <a:t>/root/ansible/</a:t>
            </a:r>
            <a:r>
              <a:rPr lang="en-US" sz="1200" dirty="0" err="1"/>
              <a:t>server_migration</a:t>
            </a:r>
            <a:endParaRPr lang="en-US" sz="1200" dirty="0"/>
          </a:p>
          <a:p>
            <a:r>
              <a:rPr lang="en-US" sz="1200" dirty="0">
                <a:highlight>
                  <a:srgbClr val="FFFF00"/>
                </a:highlight>
              </a:rPr>
              <a:t>[root@uspsanspr01 </a:t>
            </a:r>
            <a:r>
              <a:rPr lang="en-US" sz="1200" dirty="0" err="1">
                <a:highlight>
                  <a:srgbClr val="FFFF00"/>
                </a:highlight>
              </a:rPr>
              <a:t>server_migration</a:t>
            </a:r>
            <a:r>
              <a:rPr lang="en-US" sz="1200" dirty="0">
                <a:highlight>
                  <a:srgbClr val="FFFF00"/>
                </a:highlight>
              </a:rPr>
              <a:t>]# ./</a:t>
            </a:r>
            <a:r>
              <a:rPr lang="en-US" sz="1200" dirty="0" err="1">
                <a:highlight>
                  <a:srgbClr val="FFFF00"/>
                </a:highlight>
              </a:rPr>
              <a:t>vmUpgrade.sh</a:t>
            </a:r>
            <a:r>
              <a:rPr lang="en-US" sz="1200" dirty="0">
                <a:highlight>
                  <a:srgbClr val="FFFF00"/>
                </a:highlight>
              </a:rPr>
              <a:t> </a:t>
            </a:r>
          </a:p>
          <a:p>
            <a:r>
              <a:rPr lang="en-US" sz="1200" dirty="0"/>
              <a:t> Run Folder : /root/ansible/</a:t>
            </a:r>
            <a:r>
              <a:rPr lang="en-US" sz="1200" dirty="0" err="1"/>
              <a:t>server_migration</a:t>
            </a:r>
            <a:r>
              <a:rPr lang="en-US" sz="1200" dirty="0"/>
              <a:t> </a:t>
            </a:r>
          </a:p>
          <a:p>
            <a:r>
              <a:rPr lang="en-US" sz="1200" dirty="0"/>
              <a:t>****************************************</a:t>
            </a:r>
          </a:p>
          <a:p>
            <a:r>
              <a:rPr lang="en-US" sz="1200" dirty="0"/>
              <a:t>** 1) VM Migrate Inventory</a:t>
            </a:r>
          </a:p>
          <a:p>
            <a:r>
              <a:rPr lang="en-US" sz="1200" dirty="0"/>
              <a:t>** 2) Prep VM before Migration </a:t>
            </a:r>
          </a:p>
          <a:p>
            <a:r>
              <a:rPr lang="en-US" sz="1200" dirty="0"/>
              <a:t>** 3) Migrate VM </a:t>
            </a:r>
          </a:p>
          <a:p>
            <a:r>
              <a:rPr lang="en-US" sz="1200" dirty="0"/>
              <a:t>** 4) Post VM Migration </a:t>
            </a:r>
          </a:p>
          <a:p>
            <a:r>
              <a:rPr lang="en-US" sz="1200" dirty="0"/>
              <a:t>** q) Quit</a:t>
            </a:r>
          </a:p>
          <a:p>
            <a:r>
              <a:rPr lang="en-US" sz="1200" dirty="0"/>
              <a:t>****************************************</a:t>
            </a:r>
          </a:p>
          <a:p>
            <a:r>
              <a:rPr lang="en-US" sz="1200" dirty="0"/>
              <a:t>Please enter a menu option and enter or enter q to exit. </a:t>
            </a:r>
          </a:p>
          <a:p>
            <a:r>
              <a:rPr lang="en-US" sz="1200" dirty="0"/>
              <a:t>1</a:t>
            </a:r>
          </a:p>
          <a:p>
            <a:r>
              <a:rPr lang="en-US" sz="1200" dirty="0"/>
              <a:t>Option 1 Selected</a:t>
            </a:r>
          </a:p>
          <a:p>
            <a:endParaRPr lang="en-US" sz="1200" dirty="0"/>
          </a:p>
          <a:p>
            <a:pPr marL="171450" indent="-171450">
              <a:buFont typeface="Arial" panose="020B0604020202020204" pitchFamily="34" charset="0"/>
              <a:buChar char="•"/>
            </a:pPr>
            <a:r>
              <a:rPr lang="en-US" sz="1200" dirty="0"/>
              <a:t>Run Menu Options to Migrate the VM Shape </a:t>
            </a:r>
          </a:p>
          <a:p>
            <a:pPr marL="171450" indent="-171450">
              <a:buFont typeface="Arial" panose="020B0604020202020204" pitchFamily="34" charset="0"/>
              <a:buChar char="•"/>
            </a:pPr>
            <a:r>
              <a:rPr lang="en-US" sz="1200" dirty="0"/>
              <a:t>All VMs from the OCI Compartment where the Freeform Tag </a:t>
            </a:r>
            <a:r>
              <a:rPr lang="en-US" sz="1200" dirty="0" err="1"/>
              <a:t>migrate:yes</a:t>
            </a:r>
            <a:r>
              <a:rPr lang="en-US" sz="1200" dirty="0"/>
              <a:t> will be processed</a:t>
            </a:r>
          </a:p>
          <a:p>
            <a:pPr marL="171450" indent="-171450">
              <a:buFont typeface="Arial" panose="020B0604020202020204" pitchFamily="34" charset="0"/>
              <a:buChar char="•"/>
            </a:pPr>
            <a:r>
              <a:rPr lang="en-US" sz="1200" dirty="0"/>
              <a:t>Verify the VM Migrations script logs from $LOG_FOLDER, you will find the Ansible playbook logs, Python script logs and the Migration logs.</a:t>
            </a:r>
          </a:p>
          <a:p>
            <a:endParaRPr lang="en-US" sz="1200" dirty="0"/>
          </a:p>
        </p:txBody>
      </p:sp>
    </p:spTree>
    <p:extLst>
      <p:ext uri="{BB962C8B-B14F-4D97-AF65-F5344CB8AC3E}">
        <p14:creationId xmlns:p14="http://schemas.microsoft.com/office/powerpoint/2010/main" val="36872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D68E-E035-4D44-1AC6-E4492FA5B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1870-C33F-4DEC-8F24-191AA1226B04}"/>
              </a:ext>
            </a:extLst>
          </p:cNvPr>
          <p:cNvSpPr>
            <a:spLocks noGrp="1"/>
          </p:cNvSpPr>
          <p:nvPr>
            <p:ph type="title"/>
          </p:nvPr>
        </p:nvSpPr>
        <p:spPr/>
        <p:txBody>
          <a:bodyPr vert="horz" lIns="0" tIns="45720" rIns="0" bIns="45720" rtlCol="0" anchor="ctr">
            <a:normAutofit/>
          </a:bodyPr>
          <a:lstStyle/>
          <a:p>
            <a:r>
              <a:rPr lang="en-US" sz="3600" b="1" dirty="0">
                <a:latin typeface="+mn-lt"/>
                <a:ea typeface="+mj-ea"/>
                <a:cs typeface="Calibri" panose="020F0502020204030204" pitchFamily="34" charset="0"/>
              </a:rPr>
              <a:t>Integra – OL7 to OL8 </a:t>
            </a:r>
            <a:r>
              <a:rPr lang="en-US" sz="3600" dirty="0"/>
              <a:t>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50A1EB8F-9883-A74E-70EB-2015206BD8B0}"/>
              </a:ext>
            </a:extLst>
          </p:cNvPr>
          <p:cNvSpPr txBox="1"/>
          <p:nvPr/>
        </p:nvSpPr>
        <p:spPr>
          <a:xfrm>
            <a:off x="848738" y="1894980"/>
            <a:ext cx="10007330" cy="7478970"/>
          </a:xfrm>
          <a:prstGeom prst="rect">
            <a:avLst/>
          </a:prstGeom>
          <a:noFill/>
        </p:spPr>
        <p:txBody>
          <a:bodyPr wrap="square">
            <a:spAutoFit/>
          </a:bodyPr>
          <a:lstStyle/>
          <a:p>
            <a:pPr marL="285750" indent="-285750">
              <a:buFont typeface="Arial" panose="020B0604020202020204" pitchFamily="34" charset="0"/>
              <a:buChar char="•"/>
            </a:pPr>
            <a:r>
              <a:rPr lang="en-US" sz="1800" dirty="0"/>
              <a:t>Upgrade Oracle Linux 7 (OL7) to Oracle Linux 8 (OL8)</a:t>
            </a:r>
          </a:p>
          <a:p>
            <a:endParaRPr lang="en-US" sz="1800" dirty="0"/>
          </a:p>
          <a:p>
            <a:pPr marL="742950" lvl="1" indent="-285750">
              <a:buFont typeface="Arial" panose="020B0604020202020204" pitchFamily="34" charset="0"/>
              <a:buChar char="•"/>
            </a:pPr>
            <a:r>
              <a:rPr lang="en-US" dirty="0"/>
              <a:t>Using </a:t>
            </a:r>
            <a:r>
              <a:rPr lang="en-US" dirty="0" err="1"/>
              <a:t>Leapp</a:t>
            </a:r>
            <a:endParaRPr lang="en-US" dirty="0"/>
          </a:p>
          <a:p>
            <a:pPr lvl="1"/>
            <a:r>
              <a:rPr lang="en-US" dirty="0">
                <a:hlinkClick r:id="rId3"/>
              </a:rPr>
              <a:t>https://oracle-base.com/articles/linux/leapp-upgrade-ol7-to-ol8</a:t>
            </a:r>
            <a:endParaRPr lang="en-US" dirty="0"/>
          </a:p>
          <a:p>
            <a:pPr marL="285750"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dirty="0"/>
              <a:t>Using VM Upgrade script</a:t>
            </a:r>
          </a:p>
          <a:p>
            <a:pPr marL="1200150" lvl="2" indent="-285750">
              <a:buFont typeface="Arial" panose="020B0604020202020204" pitchFamily="34" charset="0"/>
              <a:buChar char="•"/>
            </a:pPr>
            <a:r>
              <a:rPr lang="en-US" dirty="0"/>
              <a:t>Create OL8 Gold Image</a:t>
            </a:r>
          </a:p>
          <a:p>
            <a:pPr marL="1200150" lvl="2" indent="-285750">
              <a:buFont typeface="Arial" panose="020B0604020202020204" pitchFamily="34" charset="0"/>
              <a:buChar char="•"/>
            </a:pPr>
            <a:r>
              <a:rPr lang="en-US" dirty="0"/>
              <a:t>Run </a:t>
            </a:r>
            <a:r>
              <a:rPr lang="en-US" dirty="0" err="1"/>
              <a:t>vmupgrade.sh</a:t>
            </a:r>
            <a:r>
              <a:rPr lang="en-US" dirty="0"/>
              <a:t> script, sample migration environment file</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#Global Environment file for the VM Upgrade</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RUN_FOLDER=/root/ansible/</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server_migration</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SAVE_FOLDER=${RUN_FOLDER}/</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save_folder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LOG_FOLDER=${RUN_FOLDER}/logs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PLAYBOOK_FOLDER=${RUN_FOLDER}/playbooks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OCI Environment variables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CONFIG_FILE=~/.</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oci</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/config</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CONFIG_PROFILE=DEFAULT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COMPARTMENT_OCID=ocid1.compartment.oc1..aaaaaaaazaclr4wlwgrf56jhgmyogytcykdelqm2to2afp2x4gqlcq4p2qza</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TARGET_IMAGE_OCID=ocid1.image.oc1.iad.aaaaaaaa7vo5wpjqxq7mzwbxmg52wbitoguojz675xbzslfv76ooa5zhbeca</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OPERATING_SYSTEM=Linux</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TAG="</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freeform.migrate.yes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SOURCE_SHAPE=VM.Standard.E5.Flex</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TARGET_SHAPE=VM.Standard.E5.Flex</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SHARED_FOLDER=/</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fss_folder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SSH_PVTKEY_FOLDER=/root/ansible/</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server_migration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/keys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TARGET_IMAGE_KEY=</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gold_image.key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CLUSTER_PLACEMENT_GROUP=none</a:t>
            </a:r>
          </a:p>
          <a:p>
            <a:pPr marL="0" marR="0"/>
            <a:r>
              <a:rPr lang="en-US" sz="1200" kern="100" dirty="0">
                <a:effectLst/>
                <a:latin typeface="Calibri" panose="020F0502020204030204" pitchFamily="34" charset="0"/>
                <a:ea typeface="Calibri" panose="020F0502020204030204" pitchFamily="34" charset="0"/>
                <a:cs typeface="Times New Roman" panose="02020603050405020304" pitchFamily="18" charset="0"/>
              </a:rPr>
              <a:t>REPLACE_VM=yes</a:t>
            </a:r>
          </a:p>
          <a:p>
            <a:pPr marL="1200150" lvl="2" indent="-285750">
              <a:buFont typeface="Arial" panose="020B0604020202020204" pitchFamily="34" charset="0"/>
              <a:buChar char="•"/>
            </a:pPr>
            <a:endParaRPr lang="en-US" dirty="0"/>
          </a:p>
          <a:p>
            <a:pPr lvl="1"/>
            <a:endParaRPr lang="en-US" sz="1800" dirty="0"/>
          </a:p>
        </p:txBody>
      </p:sp>
    </p:spTree>
    <p:extLst>
      <p:ext uri="{BB962C8B-B14F-4D97-AF65-F5344CB8AC3E}">
        <p14:creationId xmlns:p14="http://schemas.microsoft.com/office/powerpoint/2010/main" val="12116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0F3AC-E59E-AEC6-D9DD-2B7DADCAE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303A3-645B-4D59-20C9-C2B18E439D8C}"/>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LACA – CISCAT Remediation</a:t>
            </a:r>
          </a:p>
        </p:txBody>
      </p:sp>
      <p:sp>
        <p:nvSpPr>
          <p:cNvPr id="9" name="TextBox 8">
            <a:extLst>
              <a:ext uri="{FF2B5EF4-FFF2-40B4-BE49-F238E27FC236}">
                <a16:creationId xmlns:a16="http://schemas.microsoft.com/office/drawing/2014/main" id="{E7B1DA71-58DC-D3B0-BE93-85CA804C9943}"/>
              </a:ext>
            </a:extLst>
          </p:cNvPr>
          <p:cNvSpPr txBox="1"/>
          <p:nvPr/>
        </p:nvSpPr>
        <p:spPr>
          <a:xfrm>
            <a:off x="848738" y="1894980"/>
            <a:ext cx="10007330" cy="5724644"/>
          </a:xfrm>
          <a:prstGeom prst="rect">
            <a:avLst/>
          </a:prstGeom>
          <a:noFill/>
        </p:spPr>
        <p:txBody>
          <a:bodyPr wrap="square">
            <a:spAutoFit/>
          </a:bodyPr>
          <a:lstStyle/>
          <a:p>
            <a:pPr marL="285750" indent="-285750">
              <a:buFont typeface="Arial" panose="020B0604020202020204" pitchFamily="34" charset="0"/>
              <a:buChar char="•"/>
            </a:pPr>
            <a:r>
              <a:rPr lang="en-US" sz="1800" dirty="0"/>
              <a:t>CIS-CAT (Configuration Assessment Tool) is a cybersecurity tool developed by the Center for Internet Security (CIS) to assess and improve the security posture of IT systems by comparing their actual configuration with recommended best practices from CIS Benchmarks. </a:t>
            </a: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t>
            </a:r>
            <a:r>
              <a:rPr lang="en-US" sz="1200" dirty="0" err="1">
                <a:effectLst/>
                <a:latin typeface="Menlo" panose="020B0609030804020204" pitchFamily="49" charset="0"/>
                <a:ea typeface="Calibri" panose="020F0502020204030204" pitchFamily="34" charset="0"/>
              </a:rPr>
              <a:t>opc@elk</a:t>
            </a:r>
            <a:r>
              <a:rPr lang="en-US" sz="1200" dirty="0">
                <a:effectLst/>
                <a:latin typeface="Menlo" panose="020B0609030804020204" pitchFamily="49" charset="0"/>
                <a:ea typeface="Calibri" panose="020F0502020204030204" pitchFamily="34" charset="0"/>
              </a:rPr>
              <a:t> cis-cat-full]$ </a:t>
            </a:r>
            <a:r>
              <a:rPr lang="en-US" sz="1200" dirty="0" err="1">
                <a:effectLst/>
                <a:latin typeface="Menlo" panose="020B0609030804020204" pitchFamily="49" charset="0"/>
                <a:ea typeface="Calibri" panose="020F0502020204030204" pitchFamily="34" charset="0"/>
              </a:rPr>
              <a:t>sudo</a:t>
            </a:r>
            <a:r>
              <a:rPr lang="en-US" sz="1200" dirty="0">
                <a:effectLst/>
                <a:latin typeface="Menlo" panose="020B0609030804020204" pitchFamily="49" charset="0"/>
                <a:ea typeface="Calibri" panose="020F0502020204030204" pitchFamily="34" charset="0"/>
              </a:rPr>
              <a:t> ./CIS-</a:t>
            </a:r>
            <a:r>
              <a:rPr lang="en-US" sz="1200" dirty="0" err="1">
                <a:effectLst/>
                <a:latin typeface="Menlo" panose="020B0609030804020204" pitchFamily="49" charset="0"/>
                <a:ea typeface="Calibri" panose="020F0502020204030204" pitchFamily="34" charset="0"/>
              </a:rPr>
              <a:t>CAT.sh</a:t>
            </a:r>
            <a:r>
              <a:rPr lang="en-US" sz="1200" dirty="0">
                <a:effectLst/>
                <a:latin typeface="Menlo" panose="020B0609030804020204" pitchFamily="49" charset="0"/>
                <a:ea typeface="Calibri" panose="020F0502020204030204" pitchFamily="34" charset="0"/>
              </a:rPr>
              <a:t> -r /report -t -csv --find</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This is CIS-CAT-Pro Assessor version 3.0.70</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Built on: 10/01/2020 05:02 AM</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#1 -- CIS Amazon Elastic Kubernetes Service (EKS) Benchmark</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#2 -- CIS Amazon Linux 2 Benchmark</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#3 -- CIS Amazon Linux Benchmark</a:t>
            </a:r>
            <a:endParaRPr lang="en-US" sz="1200" dirty="0">
              <a:effectLst/>
              <a:latin typeface="Times New Roman" panose="02020603050405020304" pitchFamily="18" charset="0"/>
              <a:ea typeface="Times New Roman" panose="02020603050405020304" pitchFamily="18" charset="0"/>
            </a:endParaRPr>
          </a:p>
          <a:p>
            <a:pPr marL="0" marR="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#4 -- CIS Apple OSX 10.12 Benchmark</a:t>
            </a: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200" dirty="0"/>
              <a:t>……</a:t>
            </a:r>
          </a:p>
          <a:p>
            <a:pPr marL="285750" indent="-285750">
              <a:buFont typeface="Arial" panose="020B0604020202020204" pitchFamily="34" charset="0"/>
              <a:buChar char="•"/>
            </a:pPr>
            <a:r>
              <a:rPr lang="en-US" sz="1200" dirty="0"/>
              <a:t>…….</a:t>
            </a: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Selected CIS Oracle Linux 7 Benchmark</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#1 -- xccdf_org.cisecurity.benchmarks_profile_Level_1_-_Server</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#2 -- xccdf_org.cisecurity.benchmarks_profile_Level_2_-_Server</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#3 -- xccdf_org.cisecurity.benchmarks_profile_Level_1_-_Workstation</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#4 -- xccdf_org.cisecurity.benchmarks_profile_Level_2_-_Workstation</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Which Profile should be used? (return to exit)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2</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Selected Level 2 - Server</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Add another benchmark? (Y/n/q) </a:t>
            </a:r>
            <a:endParaRPr lang="en-US" sz="1200" dirty="0">
              <a:effectLst/>
              <a:latin typeface="Times New Roman" panose="02020603050405020304" pitchFamily="18" charset="0"/>
              <a:ea typeface="Times New Roman" panose="02020603050405020304" pitchFamily="18" charset="0"/>
            </a:endParaRPr>
          </a:p>
          <a:p>
            <a:pPr marL="0" marR="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n</a:t>
            </a: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86415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6ADE-3079-C9F0-7A43-7B9521DA9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40DB1-41EF-A90D-4508-AEFA12F6015A}"/>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LACA – CISCAT Remediation</a:t>
            </a:r>
          </a:p>
        </p:txBody>
      </p:sp>
      <p:sp>
        <p:nvSpPr>
          <p:cNvPr id="9" name="TextBox 8">
            <a:extLst>
              <a:ext uri="{FF2B5EF4-FFF2-40B4-BE49-F238E27FC236}">
                <a16:creationId xmlns:a16="http://schemas.microsoft.com/office/drawing/2014/main" id="{15790D26-41C5-0D2A-1387-23F31E8CFFF2}"/>
              </a:ext>
            </a:extLst>
          </p:cNvPr>
          <p:cNvSpPr txBox="1"/>
          <p:nvPr/>
        </p:nvSpPr>
        <p:spPr>
          <a:xfrm>
            <a:off x="848738" y="1894980"/>
            <a:ext cx="10007330" cy="8956298"/>
          </a:xfrm>
          <a:prstGeom prst="rect">
            <a:avLst/>
          </a:prstGeom>
          <a:noFill/>
        </p:spPr>
        <p:txBody>
          <a:bodyPr wrap="square">
            <a:spAutoFit/>
          </a:bodyPr>
          <a:lstStyle/>
          <a:p>
            <a:pPr marL="285750" indent="-285750">
              <a:buFont typeface="Arial" panose="020B0604020202020204" pitchFamily="34" charset="0"/>
              <a:buChar char="•"/>
            </a:pPr>
            <a:r>
              <a:rPr lang="en-US" sz="1800" dirty="0"/>
              <a:t>Wrote Menu driven Ansible scripts to remediate the failed configuration items, the scripts can be run for a given sections or against the specific failed test items. This was accomplished by using Tags in the Ansible playbooks. The OS hardening of OL 7.x/8.x VMs can be done in 5-10 minutes with security score of +85% after running the Ansible remediation script.</a:t>
            </a:r>
            <a:endParaRPr lang="en-US" sz="1200" dirty="0">
              <a:latin typeface="Menlo" panose="020B0609030804020204" pitchFamily="49"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[opc@testinstance79 cis-ol7-ansible]$ ./</a:t>
            </a:r>
            <a:r>
              <a:rPr lang="en-US" sz="1200" dirty="0" err="1">
                <a:effectLst/>
                <a:latin typeface="Menlo" panose="020B0609030804020204" pitchFamily="49" charset="0"/>
                <a:ea typeface="Calibri" panose="020F0502020204030204" pitchFamily="34" charset="0"/>
              </a:rPr>
              <a:t>ciscat.sh</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Verifying hosts file....</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26AA16"/>
                </a:solidFill>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C005C1"/>
                </a:solidFill>
                <a:effectLst/>
                <a:latin typeface="Menlo" panose="020B0609030804020204" pitchFamily="49" charset="0"/>
                <a:ea typeface="Calibri" panose="020F0502020204030204" pitchFamily="34" charset="0"/>
              </a:rPr>
              <a:t>Run script for the following hosts</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4A4B1"/>
                </a:solidFill>
                <a:effectLst/>
                <a:latin typeface="Menlo" panose="020B0609030804020204" pitchFamily="49" charset="0"/>
                <a:ea typeface="Calibri" panose="020F0502020204030204" pitchFamily="34" charset="0"/>
              </a:rPr>
              <a:t>10.250.0.2</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26AA16"/>
                </a:solidFill>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1)</a:t>
            </a:r>
            <a:r>
              <a:rPr lang="en-US" sz="1200" dirty="0">
                <a:solidFill>
                  <a:srgbClr val="24A4B1"/>
                </a:solidFill>
                <a:effectLst/>
                <a:latin typeface="Menlo" panose="020B0609030804020204" pitchFamily="49" charset="0"/>
                <a:ea typeface="Calibri" panose="020F0502020204030204" pitchFamily="34" charset="0"/>
              </a:rPr>
              <a:t> List tags for configuration items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2)</a:t>
            </a:r>
            <a:r>
              <a:rPr lang="en-US" sz="1200" dirty="0">
                <a:solidFill>
                  <a:srgbClr val="24A4B1"/>
                </a:solidFill>
                <a:effectLst/>
                <a:latin typeface="Menlo" panose="020B0609030804020204" pitchFamily="49" charset="0"/>
                <a:ea typeface="Calibri" panose="020F0502020204030204" pitchFamily="34" charset="0"/>
              </a:rPr>
              <a:t> Remediate Section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3)</a:t>
            </a:r>
            <a:r>
              <a:rPr lang="en-US" sz="1200" dirty="0">
                <a:solidFill>
                  <a:srgbClr val="24A4B1"/>
                </a:solidFill>
                <a:effectLst/>
                <a:latin typeface="Menlo" panose="020B0609030804020204" pitchFamily="49" charset="0"/>
                <a:ea typeface="Calibri" panose="020F0502020204030204" pitchFamily="34" charset="0"/>
              </a:rPr>
              <a:t> Remediate Specific Tags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q)</a:t>
            </a:r>
            <a:r>
              <a:rPr lang="en-US" sz="1200" dirty="0">
                <a:solidFill>
                  <a:srgbClr val="24A4B1"/>
                </a:solidFill>
                <a:effectLst/>
                <a:latin typeface="Menlo" panose="020B0609030804020204" pitchFamily="49" charset="0"/>
                <a:ea typeface="Calibri" panose="020F0502020204030204" pitchFamily="34" charset="0"/>
              </a:rPr>
              <a:t> Quit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26AA16"/>
                </a:solidFill>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959715"/>
                </a:solidFill>
                <a:effectLst/>
                <a:latin typeface="Menlo" panose="020B0609030804020204" pitchFamily="49" charset="0"/>
                <a:ea typeface="Calibri" panose="020F0502020204030204" pitchFamily="34" charset="0"/>
              </a:rPr>
              <a:t>Please enter a menu option and enter or </a:t>
            </a:r>
            <a:r>
              <a:rPr lang="en-US" sz="1200" dirty="0">
                <a:solidFill>
                  <a:srgbClr val="AC1F16"/>
                </a:solidFill>
                <a:effectLst/>
                <a:latin typeface="Menlo" panose="020B0609030804020204" pitchFamily="49" charset="0"/>
                <a:ea typeface="Calibri" panose="020F0502020204030204" pitchFamily="34" charset="0"/>
              </a:rPr>
              <a:t>enter q to exit.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1</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AC1F16"/>
                </a:solidFill>
                <a:effectLst/>
                <a:latin typeface="Menlo" panose="020B0609030804020204" pitchFamily="49" charset="0"/>
                <a:ea typeface="Calibri" panose="020F0502020204030204" pitchFamily="34" charset="0"/>
              </a:rPr>
              <a:t>Option 1 Selected</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C005C1"/>
                </a:solidFill>
                <a:effectLst/>
                <a:latin typeface="Menlo" panose="020B0609030804020204" pitchFamily="49" charset="0"/>
                <a:ea typeface="Calibri" panose="020F0502020204030204" pitchFamily="34" charset="0"/>
              </a:rPr>
              <a:t>[WARNING]: file /home/</a:t>
            </a:r>
            <a:r>
              <a:rPr lang="en-US" sz="1200" b="1" dirty="0" err="1">
                <a:solidFill>
                  <a:srgbClr val="C005C1"/>
                </a:solidFill>
                <a:effectLst/>
                <a:latin typeface="Menlo" panose="020B0609030804020204" pitchFamily="49" charset="0"/>
                <a:ea typeface="Calibri" panose="020F0502020204030204" pitchFamily="34" charset="0"/>
              </a:rPr>
              <a:t>opc</a:t>
            </a:r>
            <a:r>
              <a:rPr lang="en-US" sz="1200" b="1" dirty="0">
                <a:solidFill>
                  <a:srgbClr val="C005C1"/>
                </a:solidFill>
                <a:effectLst/>
                <a:latin typeface="Menlo" panose="020B0609030804020204" pitchFamily="49" charset="0"/>
                <a:ea typeface="Calibri" panose="020F0502020204030204" pitchFamily="34" charset="0"/>
              </a:rPr>
              <a:t>/scripts/cis-ol7-ansible/roles/</a:t>
            </a:r>
            <a:r>
              <a:rPr lang="en-US" sz="1200" b="1" dirty="0" err="1">
                <a:solidFill>
                  <a:srgbClr val="C005C1"/>
                </a:solidFill>
                <a:effectLst/>
                <a:latin typeface="Menlo" panose="020B0609030804020204" pitchFamily="49" charset="0"/>
                <a:ea typeface="Calibri" panose="020F0502020204030204" pitchFamily="34" charset="0"/>
              </a:rPr>
              <a:t>ciscat</a:t>
            </a:r>
            <a:r>
              <a:rPr lang="en-US" sz="1200" b="1" dirty="0">
                <a:solidFill>
                  <a:srgbClr val="C005C1"/>
                </a:solidFill>
                <a:effectLst/>
                <a:latin typeface="Menlo" panose="020B0609030804020204" pitchFamily="49" charset="0"/>
                <a:ea typeface="Calibri" panose="020F0502020204030204" pitchFamily="34" charset="0"/>
              </a:rPr>
              <a:t>/tasks/section6_level2.yml is empty and had no tasks to include</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playbook: </a:t>
            </a:r>
            <a:r>
              <a:rPr lang="en-US" sz="1200" dirty="0" err="1">
                <a:effectLst/>
                <a:latin typeface="Menlo" panose="020B0609030804020204" pitchFamily="49" charset="0"/>
                <a:ea typeface="Calibri" panose="020F0502020204030204" pitchFamily="34" charset="0"/>
              </a:rPr>
              <a:t>ciscat.yml</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play #1 (</a:t>
            </a:r>
            <a:r>
              <a:rPr lang="en-US" sz="1200" dirty="0" err="1">
                <a:effectLst/>
                <a:latin typeface="Menlo" panose="020B0609030804020204" pitchFamily="49" charset="0"/>
                <a:ea typeface="Calibri" panose="020F0502020204030204" pitchFamily="34" charset="0"/>
              </a:rPr>
              <a:t>ciscatvm</a:t>
            </a:r>
            <a:r>
              <a:rPr lang="en-US" sz="1200" dirty="0">
                <a:effectLst/>
                <a:latin typeface="Menlo" panose="020B0609030804020204" pitchFamily="49" charset="0"/>
                <a:ea typeface="Calibri" panose="020F0502020204030204" pitchFamily="34" charset="0"/>
              </a:rPr>
              <a:t>): </a:t>
            </a:r>
            <a:r>
              <a:rPr lang="en-US" sz="1200" dirty="0" err="1">
                <a:effectLst/>
                <a:latin typeface="Menlo" panose="020B0609030804020204" pitchFamily="49" charset="0"/>
                <a:ea typeface="Calibri" panose="020F0502020204030204" pitchFamily="34" charset="0"/>
              </a:rPr>
              <a:t>ciscatvm</a:t>
            </a:r>
            <a:r>
              <a:rPr lang="en-US" sz="1200" dirty="0">
                <a:effectLst/>
                <a:latin typeface="Menlo" panose="020B0609030804020204" pitchFamily="49" charset="0"/>
                <a:ea typeface="Calibri" panose="020F0502020204030204" pitchFamily="34" charset="0"/>
              </a:rPr>
              <a:t>	TAGS: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TASK TAGS: [scored, section1, section1.1, section1.1.22, section1.1.24, section1.3, section1.3.2, section1.3.3, section1.4, section1.4.1, section1.4.2, section1.5, section1.5.2, section1.6, section1.6.1, section1.6.3, section1.8, section1.8.1.2, section1.8.1.3, section2, section2.2, section2.2.1.2, section2.2.17, section2.2.2, section2.2.3, section2.2.4, section2.2.8, section2.3, section2.3.4, section3, section3.2, section3.2.1, section3.2.2, section3.3, section3.3.1, section3.3.2, section3.3.3, section3.3.4, section3.3.5, section3.3.6, section3.3.7, section3.3.8, section3.3.9, section3.4, section3.4.1, section3.4.2, section4, section4.1, section4.1.1.3, section4.1.10, section4.1.11, section4.1.12, section4.1.13, section4.1.14, section4.1.15, section4.1.16, section4.1.17, section4.1.2.2, section4.1.2.3, section4.1.2.4, section4.1.3, section4.1.4, section4.1.5, section4.1.6, section4.1.7, section4.1.8, section4.1.9, section4.2, section4.2.1.3, section4.2.1.5, section4.2.2.1, section4.2.2.2, section4.2.2.3, section4.2.3, section5, section5.1, section5.1.2, section5.1.3, section5.1.4, section5.1.5, section5.1.6, section5.1.7, section5.1.8, section5.1.9, section5.2, section5.2.10, section5.2.13, section5.2.14, section5.2.15, section5.2.16, section5.2.17, section5.2.18, section5.2.20, section5.2.21, section5.2.4, section5.2.6, section5.2.7, section5.3, section5.3.1, section5.3.4, section5.4, section5.4.1.1, section5.4.1.2, section5.4.1.4, section5.4.4, section5.4.5, section5.6]</a:t>
            </a:r>
            <a:endParaRPr lang="en-US" sz="1200" dirty="0">
              <a:effectLst/>
              <a:latin typeface="Times New Roman" panose="02020603050405020304" pitchFamily="18" charset="0"/>
              <a:ea typeface="Times New Roman" panose="02020603050405020304" pitchFamily="18" charset="0"/>
            </a:endParaRPr>
          </a:p>
          <a:p>
            <a:pPr marL="0" marR="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ANSIBLE_LOG_PATH-&gt;/home/</a:t>
            </a:r>
            <a:r>
              <a:rPr lang="en-US" sz="1200" dirty="0" err="1">
                <a:effectLst/>
                <a:latin typeface="Menlo" panose="020B0609030804020204" pitchFamily="49" charset="0"/>
                <a:ea typeface="Calibri" panose="020F0502020204030204" pitchFamily="34" charset="0"/>
              </a:rPr>
              <a:t>opc</a:t>
            </a:r>
            <a:r>
              <a:rPr lang="en-US" sz="1200" dirty="0">
                <a:effectLst/>
                <a:latin typeface="Menlo" panose="020B0609030804020204" pitchFamily="49" charset="0"/>
                <a:ea typeface="Calibri" panose="020F0502020204030204" pitchFamily="34" charset="0"/>
              </a:rPr>
              <a:t>/scripts/cis-ol7-ansible/logs/option1_logs_20230217062940.log</a:t>
            </a: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t>Use Option 2 to Remediate Section(s), Option 3 to Remediate Tag(s). </a:t>
            </a:r>
          </a:p>
        </p:txBody>
      </p:sp>
    </p:spTree>
    <p:extLst>
      <p:ext uri="{BB962C8B-B14F-4D97-AF65-F5344CB8AC3E}">
        <p14:creationId xmlns:p14="http://schemas.microsoft.com/office/powerpoint/2010/main" val="26188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43CF93-95EA-C07A-CFF0-C89B0474FE30}"/>
              </a:ext>
            </a:extLst>
          </p:cNvPr>
          <p:cNvSpPr>
            <a:spLocks noGrp="1"/>
          </p:cNvSpPr>
          <p:nvPr>
            <p:ph type="title"/>
          </p:nvPr>
        </p:nvSpPr>
        <p:spPr/>
        <p:txBody>
          <a:bodyPr/>
          <a:lstStyle/>
          <a:p>
            <a:r>
              <a:rPr lang="en-US" dirty="0"/>
              <a:t>Ansible - Architecture</a:t>
            </a:r>
          </a:p>
        </p:txBody>
      </p:sp>
      <p:pic>
        <p:nvPicPr>
          <p:cNvPr id="16" name="Picture 15">
            <a:extLst>
              <a:ext uri="{FF2B5EF4-FFF2-40B4-BE49-F238E27FC236}">
                <a16:creationId xmlns:a16="http://schemas.microsoft.com/office/drawing/2014/main" id="{94F2308B-CD1A-32C5-1CF3-AA19CF81B7D8}"/>
              </a:ext>
            </a:extLst>
          </p:cNvPr>
          <p:cNvPicPr>
            <a:picLocks noChangeAspect="1"/>
          </p:cNvPicPr>
          <p:nvPr/>
        </p:nvPicPr>
        <p:blipFill>
          <a:blip r:embed="rId3"/>
          <a:stretch>
            <a:fillRect/>
          </a:stretch>
        </p:blipFill>
        <p:spPr>
          <a:xfrm>
            <a:off x="1930396" y="1063417"/>
            <a:ext cx="8091670" cy="5771014"/>
          </a:xfrm>
          <a:prstGeom prst="rect">
            <a:avLst/>
          </a:prstGeom>
        </p:spPr>
      </p:pic>
    </p:spTree>
    <p:extLst>
      <p:ext uri="{BB962C8B-B14F-4D97-AF65-F5344CB8AC3E}">
        <p14:creationId xmlns:p14="http://schemas.microsoft.com/office/powerpoint/2010/main" val="34599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3" id="{6164B478-3D20-BB4C-A632-32E21E358D86}" vid="{1A11B21F-84EF-0C4B-90F9-63039C69D331}"/>
    </a:ext>
  </a:extLst>
</a:theme>
</file>

<file path=ppt/theme/theme2.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3" id="{6164B478-3D20-BB4C-A632-32E21E358D86}" vid="{1A11B21F-84EF-0C4B-90F9-63039C69D33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3.xml><?xml version="1.0" encoding="utf-8"?>
<a:themeOverride xmlns:a="http://schemas.openxmlformats.org/drawingml/2006/main">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themeOverride>
</file>

<file path=docProps/app.xml><?xml version="1.0" encoding="utf-8"?>
<Properties xmlns="http://schemas.openxmlformats.org/officeDocument/2006/extended-properties" xmlns:vt="http://schemas.openxmlformats.org/officeDocument/2006/docPropsVTypes">
  <Template>Oracle Redwood Marketing Template 2024</Template>
  <TotalTime>7014</TotalTime>
  <Words>12613</Words>
  <Application>Microsoft Macintosh PowerPoint</Application>
  <PresentationFormat>Widescreen</PresentationFormat>
  <Paragraphs>1710</Paragraphs>
  <Slides>83</Slides>
  <Notes>51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83</vt:i4>
      </vt:variant>
    </vt:vector>
  </HeadingPairs>
  <TitlesOfParts>
    <vt:vector size="100" baseType="lpstr">
      <vt:lpstr>Aptos</vt:lpstr>
      <vt:lpstr>Arial</vt:lpstr>
      <vt:lpstr>berkeleyMono</vt:lpstr>
      <vt:lpstr>Calibri</vt:lpstr>
      <vt:lpstr>Courier New</vt:lpstr>
      <vt:lpstr>Lato</vt:lpstr>
      <vt:lpstr>Menlo</vt:lpstr>
      <vt:lpstr>Oracle Sans</vt:lpstr>
      <vt:lpstr>Oracle Sans Light</vt:lpstr>
      <vt:lpstr>Oracle Sans Tab</vt:lpstr>
      <vt:lpstr>Oracle Sans Tab Light</vt:lpstr>
      <vt:lpstr>Oracle Sans Tab Semi Bold</vt:lpstr>
      <vt:lpstr>Symbol</vt:lpstr>
      <vt:lpstr>System Font Regular</vt:lpstr>
      <vt:lpstr>Times New Roman</vt:lpstr>
      <vt:lpstr>Parent Master Pillars</vt:lpstr>
      <vt:lpstr>1_Parent Master Pillars</vt:lpstr>
      <vt:lpstr>Ansible</vt:lpstr>
      <vt:lpstr>Configuration Management</vt:lpstr>
      <vt:lpstr>Why Is Configuration Management Required ?</vt:lpstr>
      <vt:lpstr>Challenges with Puppet, Chef &amp; SaltStack</vt:lpstr>
      <vt:lpstr>Ansible </vt:lpstr>
      <vt:lpstr>Ansible  - Key Features</vt:lpstr>
      <vt:lpstr>Ansible - Working</vt:lpstr>
      <vt:lpstr>Ansible - Workflow</vt:lpstr>
      <vt:lpstr>Ansible - Architecture</vt:lpstr>
      <vt:lpstr>Ansible – Key Components</vt:lpstr>
      <vt:lpstr>Ansible – Installation – Control Node</vt:lpstr>
      <vt:lpstr>Ansible – Installation – Control Node</vt:lpstr>
      <vt:lpstr>Ansible – SSH Ansible User Configuration – Managed Node</vt:lpstr>
      <vt:lpstr>Ansible – Inventory File</vt:lpstr>
      <vt:lpstr>PowerPoint Presentation</vt:lpstr>
      <vt:lpstr>PowerPoint Presentation</vt:lpstr>
      <vt:lpstr>Ansible - Inventory File - Special Variables</vt:lpstr>
      <vt:lpstr>Ansible – Inventory File - Config Options </vt:lpstr>
      <vt:lpstr>Ansible - Inventory File – Types - .ini &amp; .yaml</vt:lpstr>
      <vt:lpstr>Ansible – Inventory File - Example</vt:lpstr>
      <vt:lpstr>Ansible – Example - Inventory .ini File </vt:lpstr>
      <vt:lpstr>Ansible – Example - Inventory .YAML File </vt:lpstr>
      <vt:lpstr>Ansible – AdHoc – Command Structure</vt:lpstr>
      <vt:lpstr>Ansible – Modules</vt:lpstr>
      <vt:lpstr>Ansible – AdHoc – Command Usage</vt:lpstr>
      <vt:lpstr>Ansible – AdHoc – Example</vt:lpstr>
      <vt:lpstr>Ansible - Yaml</vt:lpstr>
      <vt:lpstr>Ansible – Yaml - Key Features</vt:lpstr>
      <vt:lpstr>Ansible – Yaml – DataTypes </vt:lpstr>
      <vt:lpstr>Ansible – Playbooks – Yaml Example</vt:lpstr>
      <vt:lpstr>Ansible – Playbooks – Structure</vt:lpstr>
      <vt:lpstr>Ansible – Playbooks – Structure</vt:lpstr>
      <vt:lpstr>Ansible – Playbooks – Run Playbook</vt:lpstr>
      <vt:lpstr>Ansible – Playbooks – Example: Install &amp; Configure Nginx</vt:lpstr>
      <vt:lpstr>Ansible – Playbooks – Example: Install &amp; Configure SMTP and SFTP</vt:lpstr>
      <vt:lpstr>Ansible – Playbooks – Run Playbook &amp; Example: Uninstall Nginx, SMTP &amp; SFTP</vt:lpstr>
      <vt:lpstr>What is Ansible ROLES?</vt:lpstr>
      <vt:lpstr>Ansible Playbook vs Ansible Roles</vt:lpstr>
      <vt:lpstr>Ansible Role Structure</vt:lpstr>
      <vt:lpstr>Ansible role subdirectories</vt:lpstr>
      <vt:lpstr>Ansible Role Playbook</vt:lpstr>
      <vt:lpstr>Ansible – Configuration File</vt:lpstr>
      <vt:lpstr>Ansible – Configuration File - Creation</vt:lpstr>
      <vt:lpstr>Ansible – Configuration File – Common Sections</vt:lpstr>
      <vt:lpstr>Ansible – Configuration File – Install Nginx</vt:lpstr>
      <vt:lpstr>Ansible – Configuration File – Key Configuration Details</vt:lpstr>
      <vt:lpstr>Ansible - Vault</vt:lpstr>
      <vt:lpstr>Ansible – Vault – Example: SFTP</vt:lpstr>
      <vt:lpstr>Ansible – Vault – Example: SFTP Playbook</vt:lpstr>
      <vt:lpstr>Ansible – Vault – Commands</vt:lpstr>
      <vt:lpstr>Ansible – Task Control</vt:lpstr>
      <vt:lpstr>Ansible – Task Control – Conditionals (when)</vt:lpstr>
      <vt:lpstr>Ansible – Task Control – Loops (loop)</vt:lpstr>
      <vt:lpstr>Ansible – Task Control – Handlers (notify/listen)</vt:lpstr>
      <vt:lpstr>Ansible – Task Control – Blocks (block, rescue, always)</vt:lpstr>
      <vt:lpstr>Ansible – Task Control – Execution Strategies</vt:lpstr>
      <vt:lpstr>Ansible – Task Control – Execution Strategies - Example</vt:lpstr>
      <vt:lpstr>Ansible – Templates - Jinja2</vt:lpstr>
      <vt:lpstr>Ansible – Templates - Example </vt:lpstr>
      <vt:lpstr>Ansible – Oracle Cloud Infrastructure Ansible Collection</vt:lpstr>
      <vt:lpstr>Ansible – Oracle Cloud Infrastructure Ansible Collection</vt:lpstr>
      <vt:lpstr>Ansible – Oracle Cloud Infrastructure Ansible Collection</vt:lpstr>
      <vt:lpstr>Ansible – Oracle Cloud Infrastructure Ansible Collection</vt:lpstr>
      <vt:lpstr>Ansible – Customer Engagements    </vt:lpstr>
      <vt:lpstr>BMC– Elastic Search to OCI OpenSearch Migration</vt:lpstr>
      <vt:lpstr>Elasticsearch</vt:lpstr>
      <vt:lpstr>OCI OpenSearch</vt:lpstr>
      <vt:lpstr>Install and Configure ElasticSearch</vt:lpstr>
      <vt:lpstr>Ansible - Install and Configure ElasticSearch</vt:lpstr>
      <vt:lpstr>Ansible – Install and Configure ElasticSearch</vt:lpstr>
      <vt:lpstr>Ansible – Install and Configure ElasticSearch</vt:lpstr>
      <vt:lpstr>Ansible – Install and Configure ElasticSearch</vt:lpstr>
      <vt:lpstr> Integra - Oracle Cloud OS Management service (OSMS)</vt:lpstr>
      <vt:lpstr>Ansible Script to Reboot Servers after OSMS Patching</vt:lpstr>
      <vt:lpstr>Ansible Script to Reboot Servers after OSMS Patching</vt:lpstr>
      <vt:lpstr>Integra – VM/ BareMetal Shape Migration</vt:lpstr>
      <vt:lpstr>Integra – VM/ BareMetal Shape Migration</vt:lpstr>
      <vt:lpstr>Integra – VM/ BareMetal Shape Migration</vt:lpstr>
      <vt:lpstr>Integra – VM/ BareMetal Shape Migration</vt:lpstr>
      <vt:lpstr>Integra – VM/ BareMetal Shape Migration</vt:lpstr>
      <vt:lpstr>Integra – OL7 to OL8 Migration</vt:lpstr>
      <vt:lpstr>LACA – CISCAT Remediation</vt:lpstr>
      <vt:lpstr>LACA – CISCAT Remediation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Karthik Reddy</dc:creator>
  <cp:lastModifiedBy>BALAJI MERUVA</cp:lastModifiedBy>
  <cp:revision>159</cp:revision>
  <dcterms:created xsi:type="dcterms:W3CDTF">2025-04-21T15:42:05Z</dcterms:created>
  <dcterms:modified xsi:type="dcterms:W3CDTF">2025-05-30T06:41:47Z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2025-04-21T16:53:37Z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b7c5c2b2-c4b0-4de3-b87f-70ed35b933a6</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Parent Master Pillars:7\1_Parent Master Pillars:7</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Parent Master Pillars:6\1_Parent Master Pillars:6</vt:lpwstr>
  </property>
  <property fmtid="{D5CDD505-2E9C-101B-9397-08002B2CF9AE}" pid="13" name="ClassificationContentMarkingHeaderText">
    <vt:lpwstr>Confidential - Oracle Restricted</vt:lpwstr>
  </property>
</Properties>
</file>